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0" r:id="rId5"/>
    <p:sldId id="264" r:id="rId6"/>
    <p:sldId id="258" r:id="rId7"/>
    <p:sldId id="273" r:id="rId8"/>
    <p:sldId id="259" r:id="rId9"/>
    <p:sldId id="265" r:id="rId10"/>
    <p:sldId id="266" r:id="rId11"/>
    <p:sldId id="267" r:id="rId12"/>
    <p:sldId id="268" r:id="rId13"/>
    <p:sldId id="269" r:id="rId14"/>
    <p:sldId id="272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594" y="-114"/>
      </p:cViewPr>
      <p:guideLst>
        <p:guide orient="horz" pos="2163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C2341-40A3-47D7-A3C2-F271F714C41F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5F2C9-F604-4528-BE59-45ABFC2E1DD8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03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A356E-9875-437A-B17A-2DC1F776E20A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58CE3-56A6-47C0-9560-FC9202EDEF09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43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38D5E-CB60-4BB0-9DCB-9A2DAEB9E4B7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5ED22-2E37-435A-9ACF-DAC5EEF8E7A7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08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C0D72-3E65-4017-991C-8773A547A1AD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7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229BF-125B-403E-8BAB-E02242645F91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629E9-F04B-4DD9-B7E5-B00659DABD88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7A94E-7A5D-42B9-A562-2A1AA3C1078C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05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A83EA-F3A2-4103-B083-DF2346D603EC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10989-D1CC-435F-B509-66C756F63E2C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86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E6AC6-E09D-4172-8310-EFDEBFA1E297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466D5-ECEF-4E4D-8C07-F928E329B35E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82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09708-D884-44A0-89ED-96E9D3514876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802A0-6400-4930-9190-5FB7AA3DC5A0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06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020E2-4D65-45B1-AB5A-FB0C457CEE16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48308-FB00-47A1-A0DE-467E9A8C52E8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35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769E8-36DA-4148-BCE2-7AF4C72C780B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178EF-A08A-4FDA-9875-C6ED09616A1E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9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EC4D0-6DAA-42E4-896D-7B9597F9C36F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3356B-566C-4D73-98F4-5ACBDB88C2CA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0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E0BF0-5233-4A6B-90D8-9687B4121E3F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1AF3A-7E27-47C5-AF1E-D6F0409E5F40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79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smtClean="0">
              <a:sym typeface="Calibri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40486-46F8-4A89-BDF4-34A5491712A5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FA778-E8EB-48C5-B470-02456C01BE97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77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en-US" altLang="zh-CN" smtClean="0">
                <a:sym typeface="Calibri" pitchFamily="34" charset="0"/>
              </a:rPr>
              <a:t>Second level</a:t>
            </a:r>
          </a:p>
          <a:p>
            <a:pPr lvl="2"/>
            <a:r>
              <a:rPr lang="en-US" altLang="zh-CN" smtClean="0">
                <a:sym typeface="Calibri" pitchFamily="34" charset="0"/>
              </a:rPr>
              <a:t>Third level</a:t>
            </a:r>
          </a:p>
          <a:p>
            <a:pPr lvl="3"/>
            <a:r>
              <a:rPr lang="en-US" altLang="zh-CN" smtClean="0">
                <a:sym typeface="Calibri" pitchFamily="34" charset="0"/>
              </a:rPr>
              <a:t>Fourth level</a:t>
            </a:r>
          </a:p>
          <a:p>
            <a:pPr lvl="4"/>
            <a:r>
              <a:rPr lang="en-US" altLang="zh-CN" smtClean="0">
                <a:sym typeface="Calibri" pitchFamily="34" charset="0"/>
              </a:rPr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A911A1C-4862-4BD2-BAFD-587E429ACE28}" type="datetime1">
              <a:rPr lang="zh-CN" altLang="en-US"/>
              <a:pPr>
                <a:defRPr/>
              </a:pPr>
              <a:t>2015/1/16</a:t>
            </a:fld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609DC4B-665B-4708-B529-56575D34A9A9}" type="slidenum">
              <a:rPr lang="en-US" altLang="zh-CN"/>
              <a:pPr>
                <a:defRPr/>
              </a:pPr>
              <a:t>‹#›</a:t>
            </a:fld>
            <a:endParaRPr lang="en-US" altLang="zh-CN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wite.ca/questions/schools_a_maze.html" TargetMode="External"/><Relationship Id="rId2" Type="http://schemas.openxmlformats.org/officeDocument/2006/relationships/hyperlink" Target="http://www.nayuki.io/res/dwite-programming-contest-solutions/dwite-200512-p2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emc.uwaterloo.ca/contests/computing/2013/stage1/seniorEn.pdf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marL="0" indent="0" eaLnBrk="1" hangingPunct="1"/>
            <a:r>
              <a:rPr lang="en-US" altLang="en-US" smtClean="0"/>
              <a:t>Shortest Path Around V2</a:t>
            </a:r>
          </a:p>
        </p:txBody>
      </p:sp>
      <p:sp>
        <p:nvSpPr>
          <p:cNvPr id="2051" name="Subtit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rgbClr val="898989"/>
                </a:solidFill>
              </a:rPr>
              <a:t>Michael Peet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736725" y="3119438"/>
            <a:ext cx="5638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 smtClean="0"/>
              <a:t>DWITE </a:t>
            </a:r>
            <a:r>
              <a:rPr lang="en-US" altLang="en-US" dirty="0"/>
              <a:t>- January 2009, Problem 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Code</a:t>
            </a: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52" t="23811" r="3085" b="37892"/>
          <a:stretch>
            <a:fillRect/>
          </a:stretch>
        </p:blipFill>
        <p:spPr>
          <a:xfrm>
            <a:off x="7938" y="1370013"/>
            <a:ext cx="9656762" cy="377825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AutoShape 2" descr="data:image/jpeg;base64,/9j/4AAQSkZJRgABAQAAAQABAAD/2wCEAAkGBxIHBhUUBxMVFRUXFB8bFhgYFx8eHRwbHRkbIB0cIRwcIighIB8nHhwWIT0iJSkrLjEuFyAzODQsNygtLisBCgoKDQwMDgwMDisZFBkrKywsKywsLCssKysrKysrKyssKysrKysrKysrKysrKysrKysrKysrKysrKysrKysrK//AABEIAMgA/AMBIgACEQEDEQH/xAAcAAEBAAIDAQEAAAAAAAAAAAAABwUGAwQIAgH/xABNEAABAwIDBAYCDgYHCQEAAAABAAIDBBEFBiEHEjFBEyJRYXGBFLEIFSMyQlJicoKRkpOhwRYzorLC0lNUc4Oj0dMYJENjZXSElOMX/8QAFAEBAAAAAAAAAAAAAAAAAAAAAP/EABQRAQAAAAAAAAAAAAAAAAAAAAD/2gAMAwEAAhEDEQA/ALiiIgIiICIpLtuoX4RTCvwiulppC5rXRNle0SnkWhptvADW4sQOR98FMxrGIMCoHTYvK2KNvFzvUANXHuAJKl1Vtaq8frjDs/oXTEHWWQGw46loIawaaF7x4KR47iFfiEtPU5sbPNFp0ZlDmMeziQ1zQB1gPfN1Oh7FeNmGfcOxmlbS4bE2jlA0g0DXcyWOFg88zezuJsdSgw7Mt5oxcXxHEYqcH4Mdt5vd7mwfvlcTtmWNBvVxycnvkmH8a7G1TNGM5cxQTUEbWUMckYLuo4zEjecHXu5jbgs4DXW5uLa3mDbfWVVKXYBSiGPe3OmkBed4gkDgGNdYE7p3uCDuV+X8y5apHSe2kbmN5yT+s1DN363LXKHbbilE3dqvR5iNLuZY38Y3NadewLAtxinxyqEueqyunOvucLG2bw0DpHta3wYy3eqDlvaZgGWIrYPQ1MZ5v3I3PPi90u95Xsg13Bdohx7MbX56q5mU7dWxU7S2InseGHfLfHeJva4HH0DguN0uN029g00crRx3HA27iOLT3EBSHF87ZZzKCcWpZGvPF/RBr/N0TrnzuFoeLUuG0M3TZNxSVj26tZJHK14+bLG3j3EDxQeq0XnjKW26qw4hmY2ipj+OLNlA/Br/ADse9W3LOaqTNNJv4LM19vfM4PZf4zDqOevA20JQZpERAREQEREBERAREQEREBERAREQEREBERBxVNQykpnSVLg1jGlznE2AaBcknsAuV5zrM20Wbc7uqs3SOFJBpTUwa5xkF+YA3Rewc7eIv1W6gG287dMfldSsw3Bg58szTJMGauELAXW07d1x8GEfCUKxN9NJSQHDWuY8RbtQ1xuDIHH3RrviuaWjdsN0sPHiQtNbtedjcLocsYVLUtLd0iRu823Y6OMOBHcXBT3LeXpsR2pQwV0Hor+lEskURLeia1vSadZzmXsLa3G+LW0W25b2j1kuWaehyXSSTVEcLWPlc0brD3NGlhwDnuA01BVB2bZHdlpklRjL+mrZ9ZpOO6Cb7gPPWxJ5kDkAg3DEKGLEqR0WIRskjd75j2hzTY3FwdNCAfELA5qyXTY/lQ0cbWwsFnQljABG8Xs4NFhzII0uHO1BN1syIPJ2a8nYngjWR4rTudHEC1ksTN5haXF2r2i9rlxAfYi55cNryhtVosvZbhppKB0hjbq8uYd5xcXOOouBvE6dll6GXFLSslPurGu8WgoIZUbaqQn3DCWO+c9g9Ublx1mJ4lnum6HBMGggjfo6WSEGwPNskjWtFhf3rS7ssVeI4GRH3JrR4ABciDQNnmzGDK2HP9sgyomlZuyktuwN4mNocNW3tcnjYaC1lisy7JRT1fpWQZXUlQ03DN49G7W5AOpbfXqm7DoLAKqIgm+SdpJqa/0LOcfota07o3huskPK19A48tS12m6dQFSFrOeck02c8O3MQG7I0e5TNHWYf4mnm0/gbEadlDN1TlTGxhmfDx0pqknR44NDnHiDw3jqDo7tQVdERAREQEREBERAREQEREBERAREQFw1dSyipHyVTg1jGlz3HgGtFyfIArmWj7aa80Gzmp6I2L92Pyc8bw827w80GH2RU7sfxWrxjEB1qiQxwA/Bibby5Nb4xu7VtsuQ8LlqTJJQ05cTc+5ixPhw/Bc2RMNGE5NpImgDdgZvAfHc3eefNxcfNZHGMUiwXC5J8QduxxtLnH8h2kmwA5khAYyDBcPO4IoIWC5sGsY0DnyACmeYNsrHVnQZKp31cxuA7ddu3+SxvXePsjvWq9JX7aMeLWF1PQRO1HwR2XHCSUjyaDyv1u3TZwiwGV1DsqoHTSg7r53sLnOINi4gWJAJ4uLWt+LZBlosCzRmTrYnWNomH4DCA4Du6IX+1Jdc8WzYxutjWO1Tj2Nl3P33vWLGznHc1N3s24h0TXDWMOL/AK44y2L6iVlKTYJQsaPS6ipeee6WNH1Fjj+KDJR7JaWZgIxDEXA8xUtI/cX0dkcLR7hiGJtP/cD8mBbZlTK9NlPDjDgzXNaXbzt5xcS6wF9eGgGgsNFmkErqdmGI0774NjlWLcGyOeR5kPt+yuxgdNmbBqwDEH0tbDfrXfuuA7nbjTf5wd+apiINBZnt52te1pa3ojFxsd4S9H0pub2I3dOHG2vbvywNBk+joMxyVtPGfSJL7z3Pc7ja9g4kC9gNOA0Fhos8gLXM+ZRhzlgToarqvGsMltWP7e9p4Ecx3gEbGiCb7Is0TVLZcOzHcVdId27uL4wbXvzLeqN7m1zDrclUhSTazB+i+baHF6QWAlEVTb4TbGxtzJj6Rt/ksVaBuNEH6iIgIiICIiAiIgIiICIiAiIgKW+yKlMeRYwPhVbAfu5T6wFUlONv1N0+zxzv6OaN31ks/jQUOmbuU7Q3k0epRrbvmV1dUx4Vg4L5HvY6UN5k/q4vEktefod6ruD1ArMJhkYbh8THA9zmg/mujT5Vo6fMb62OEekyAAyEk2s0N6oOjSWgAkWv5lB+ZMwBuWcsw00VrsYN8j4Tzq93m6/lYcllKekjppHup42ML3bzy1oBc61ruI4m1hcrnRAREQEREBERAREQEREGkbaaYVOzaqva7Qxw8RKz8rjzWwZQqDV5TpJJeL6WJx8XRtJ9a0/b7iIo9nz43cZ5WMH0XdIT+xbzC3nAqP2uwOCH+jhYz7LAPyQd5ERAREQEREBERAREQEREBERAWs7TMO9tMg1kYBJ6AvAHEmOzwPraFsy/HtD2EPFwRYhBqGyTEvbPZ5SO5sj6I93RksH7IafNbgpLsZlOAZgxDCqm4MUxlivxLNGk+behd9IqtICIiAiIgIiICIiAiIgIi0DaznsZWwvocON6yZtomjUsB06QjxuGjm7tAKDVcyVH6ebYqekputT0RL5SLW3mkGTy3hFF47ytK0LZDks5UwEvxAf71PZ0uty0a7rL9ouSflOPGwK31AREQEREBERAREQEREBERAREQEREEj2rwPyrm6kxigaS1rhFUtHNuoB8Swubc6AtjVWo6plbSMkpHBzHtDmOHAtIuD9S62O4TFjuESU+IDejkbuu7uYI7wQCD2gKX7NMdkydjr8GzQ61n3pJDo1wcbhoPY43I+VvN42CCvoiICIiAiLo41i0OBYY+fFH7kTBdzrE8SAAANSSSBYdqDvIpZNt2wyOQiOKqdbmGMAPhvSA/WF8f/vOHc4Kv7Ef+qgqyKUnbzh1urBV/Yj/ANVarnHbhLiFKYssxupwffSvIMluxoFw351yddLHVBQ9o+0qHKUJiod2asI6sY1DCeBfbXsIbxOnAG6wezLZ/M7Ejiedi59U878cb+LDye8cA+1g1g0YLaXsGSjI+b6fLFeaiuozV1BcS2R9RYNJ1Lg0xu65N+uST2W1vQP9oL/pw/8Aa/8AkguCKHDb8+T9Vh1//IJ9US+xtxqpP1WGE/3jz6o0FuRRRu2XEH/q8JcfvD/Av07WsWf+pwh32Jj6moLUii42oY24dTB3/cz/AOS+JdpGYn/qMHcPnUtQfzagtaKLMzzmd56uFs86eUeuVcwzdml7erhkQ/u3D1zILBLK2CMumcGtHEk2A8ysLJnPDY3WfX0gPP8A3iP+ZeZ8/wCYMSxnFN3Ne/G5nvYS0sazvDTxv8Ykk9tlqyD1/wDpthn9fpPv2fzJ+m2Gf1+k+/Z/MvM2zjAmZkzpT09aCY3OLpACRdrGOda41AJAbca9ZejqbZxhNNGBHQwkD4wLj9biSUHb/TbDP6/Sffx/zLJUuL01ZCHUk8L2ng5sjXD6wbLFNyJhbeFBS/ct/wAl3IMsUNOy0FHTNHYIGD1NQZZERAREQFqW0XI8WdMK3XEMnZcwy9h+KeZadPDQjv21EEcy1tKqMp1YodpDJGuZoyosXbzeRdb345b7bntF7lVnDcShxWlEmGSslYeDmODh4XHPuXBjmBU2YKLosZhZKzkHDUHta4atPeCCppXbFRSVRkyjXT0rtdCSfIPYWuA8d5BXEUhZgebMO0p66CUD426SfEviB/Fcjpc3N4MpT33j/NwQVpRT2RuPbsFPRQnUnppbHkLtYD2gnfNvkBfdac4lt29G0AG+6ab1vv61GsbxGoxrEHz4s8yvuGufpbQENALerwabW42J7UFy2Y0+G4Zs0gqMyMpW77pDvzMZvG0jwAN4bzjZvAXWPxXaJBiFV6Ps/wALZUycOkdAN0agXDAL7uvvnlgFuYXJs92S0uJ4FT1WYnyzOkiDmxb5axrDq0adY6G+hA6x0VcwzDIMJpRHhcUcTB8FjQ0eOnE96CPYHsdnxqt9IzzK1pdYmGANafAuYAxvMWYDe/vgqvg+W6PBaUR4XTxRtHY0XPeXG7nHvJJWVRBx9C23vR9QX62JrD1WgeAX2iAiIgIiICIiAiIg0raXs/jztRNLHCKoj/VyWuC08WOA4tvqDyN7cSDKRsIxLe1mo7du/J6ujXotEE/2bbMYslzumnl6aoc3d3t3daxpIJDRckkkDrHkNANb0BEQEREBERAREQEREBERARFq+0HOcOTMEMk9nSvuII+b3dvzW3BJ8BxIQaft4zoMLwn0Ggd7rO33Uj4EJ0I8X8Pmh3aFoebcqHKWymAVzd2oqKxskg5tDYZQxn0Q657C9yyeyDK02bcyuxLMJc9jJN5rn/8AFm5afFZpwsLhoGgIGV9kMXV+KYfSwHV7n6d73Rsaf3/rQVrLdL6Dl2mjb8Cnjb9ljR+SyS/Gt3W2byX6gIiICIiAiIgIiICIiAiIgIiICIiAiIgIiICIiAiIgIixuYscgy5hL6jFX7rGDzceTWjm49nqFyg62cMzQZTwR1RiJ4aMYD1nvPBo/wA+QBPJQnLWC1e13Nz6nGiW07CA9w0a1o1bBH32NyeVy46kX+6Wkrds+bTJVXipYjbTVsTOO43k6V2hLvAnQNavQODYVDgmGMgwxgZGwWa0fiSeZJuSTqSUHNQ0ceH0bYqJgZGxoa1rRYADkoxjRGYfZDQRuF20wb/hxumv944DyVuJsNVC9jDvb3aXX1vFtnlt/wDmy3Z9TGEWQXRERAREQEREBERAREQEREBERAREQEREBERAREQEREBFjccx6lwCl6TGZ2RN5bx1Pc1o6zj3AEqS5s27NYCzKsNzw6aYWHi2MG58XEeCCq5nzJTZXwwzYxIGN4NA1c93xWt5n8BxNhqofGazbTmn3XehooTrbUMB5X4Old28AO4a/OX8gYptBxEVObZJY4j8OQWe5t/exx6Bg77Aa3Acr1geDQYDhrYMKjEcbeAHM8yTxJPaUH7gmEQ4FhjIMLYGRsFgB+JJ5k8SSu8iINe2gYr7S5KqpgbFsLgw/Lf1GftOatG9jnhvo+V553Cxln3Qe1sbRY/adIPJcfsjMZ9GwGCmjOs0he63xIxwPi5zT9Bb3s7wj2jyTSwuFnCIOeDye/ruHk5xHkg2NERAREQEREBERAREQEREBERAREQEREBERAXDWVcdDSukrHtYxou5ziAAO0kpWVTKGkfJVuDGMaXPceAaBck+S85Y7mKfavnWKkhlFPTF5ELXXtoCekeB76QgGzSbC+6DqSQ3PMW3SCCfo8tU7qg3sJHksaTy3WWL3ee6Vi/Ss15uZ7iw0kbuwCHzu8mbzCp2UMiUOUoR7WxAyW60z7OkPb1vgj5LbBbMgimGbDH1k/SZrrXPe73wiuXE/wBrLcn7CouXcgYbl1wdhtMzfBuJH9d4NrXDn33fo2WzIgIiICIsfmDFG4Lgc1RLqIonPt2loJA8zYeaCE5ud+nG26OnFnRRyNiI5bkV3zfj0jfIL0MoP7HjC3V2N1VbV3Ja3cBPN8h3nnxAaPvFeEBERAREQEREBERAREQEREBERAREQEREBERBF/ZD5oMNPHQUptvgSz/NB6jfNwLvoN7Vrb8sxt2QUuI4CC2pp5jLI8Drfrd09ujC2Nw5BoceZWaynhf6abY6yrrmh0NNKQAdQXN9ziGvc0yeIHasrsUiaaHE8MrgXMhqHNIdza/ejcP8Mn6aCi5Qx5mZstw1MFh0jOs0fBeNHt8nAi/MWPNZhSfY3h1ZljHK2gxGKXoGu6SKUsIY4ghtw7gS9u46wOm469jdVhAREQEREBS32QmM+hZQZTsPWqJRcfIjs4/tdF9aqS887UZDnPaxFRUxJawshNraEnelePmtNj/ZoKhsbwb2myBBvCzpgZn9/Sat/wAMRjyW7L5ijEUYbGLACwA5AcAvpAREQEREBERAREQEREBERAREQEREBERAREQYzAMAp8vUrmYUzca+R0jtSSXOOpJOvYPABcGGZZp8Lx+oqqMOElTu9IL9W7b6gW0Jvrr9WqIgzSIiAiIgIiIPiZ5jiJaCSASAOenBRLYdlmesx6XE8aYRvb3RFzbF0khu+Rt9bAFzb8989hREFwREQEREBERAREQEREBERAREQEREBERAREQERE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028" name="Picture 4" descr="http://wallpoper.com/images/00/28/37/87/meme-gtfo_0028378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625" y="4475803"/>
            <a:ext cx="3584431" cy="224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Code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" t="40970" r="57539" b="34149"/>
          <a:stretch>
            <a:fillRect/>
          </a:stretch>
        </p:blipFill>
        <p:spPr>
          <a:xfrm>
            <a:off x="4763" y="1720850"/>
            <a:ext cx="9148762" cy="2576513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Frustrations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4438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en-US" smtClean="0"/>
              <a:t>Finding the correct spot to increase distance and switch queues</a:t>
            </a:r>
          </a:p>
          <a:p>
            <a:pPr eaLnBrk="1" hangingPunct="1"/>
            <a:r>
              <a:rPr lang="en-US" altLang="en-US" smtClean="0"/>
              <a:t>How to switch queues</a:t>
            </a:r>
          </a:p>
          <a:p>
            <a:pPr eaLnBrk="1" hangingPunct="1">
              <a:buFont typeface="Arial" charset="0"/>
              <a:buNone/>
            </a:pPr>
            <a:endParaRPr lang="en-US" altLang="en-US" smtClean="0"/>
          </a:p>
          <a:p>
            <a:pPr eaLnBrk="1" hangingPunct="1"/>
            <a:endParaRPr lang="en-US" altLang="en-US" smtClean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" t="41220" r="80855" b="42842"/>
          <a:stretch>
            <a:fillRect/>
          </a:stretch>
        </p:blipFill>
        <p:spPr bwMode="auto">
          <a:xfrm>
            <a:off x="-889000" y="3014663"/>
            <a:ext cx="9139238" cy="302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064250" y="4427538"/>
            <a:ext cx="2622550" cy="1273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Frustrations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45463" cy="4525963"/>
          </a:xfrm>
        </p:spPr>
        <p:txBody>
          <a:bodyPr/>
          <a:lstStyle/>
          <a:p>
            <a:pPr eaLnBrk="1" hangingPunct="1"/>
            <a:r>
              <a:rPr lang="en-US" altLang="en-US" smtClean="0"/>
              <a:t>Checking to see if a node was visited efficiently</a:t>
            </a:r>
          </a:p>
        </p:txBody>
      </p:sp>
      <p:pic>
        <p:nvPicPr>
          <p:cNvPr id="1331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01" t="44443" r="24205" b="53555"/>
          <a:stretch>
            <a:fillRect/>
          </a:stretch>
        </p:blipFill>
        <p:spPr>
          <a:xfrm>
            <a:off x="304800" y="2989263"/>
            <a:ext cx="10191750" cy="360362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844550" y="3941763"/>
            <a:ext cx="77279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/>
              <a:t>====  Changed to ====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3" t="23302" r="30875" b="74802"/>
          <a:stretch>
            <a:fillRect/>
          </a:stretch>
        </p:blipFill>
        <p:spPr bwMode="auto">
          <a:xfrm>
            <a:off x="-212725" y="4568825"/>
            <a:ext cx="598805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5" t="42241" r="45451" b="56134"/>
          <a:stretch/>
        </p:blipFill>
        <p:spPr bwMode="auto">
          <a:xfrm>
            <a:off x="314325" y="4962523"/>
            <a:ext cx="9107488" cy="21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1" t="64439" r="13625" b="33807"/>
          <a:stretch>
            <a:fillRect/>
          </a:stretch>
        </p:blipFill>
        <p:spPr bwMode="auto">
          <a:xfrm>
            <a:off x="327025" y="3444875"/>
            <a:ext cx="9215438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1" t="41670" r="44298" b="55876"/>
          <a:stretch>
            <a:fillRect/>
          </a:stretch>
        </p:blipFill>
        <p:spPr bwMode="auto">
          <a:xfrm>
            <a:off x="5035550" y="3403600"/>
            <a:ext cx="423386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ytimg.com/vi/_TK36D9G_QY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0787" y="0"/>
            <a:ext cx="14134787" cy="795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Frustrations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199" y="1600200"/>
            <a:ext cx="8175171" cy="4525963"/>
          </a:xfrm>
        </p:spPr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POWERPOINT!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593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Problems with a SimilarApproach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hlinkClick r:id="rId2"/>
              </a:rPr>
              <a:t>The Maze - DWITE</a:t>
            </a:r>
            <a:endParaRPr lang="en-US" altLang="en-US" smtClean="0"/>
          </a:p>
          <a:p>
            <a:pPr eaLnBrk="1" hangingPunct="1"/>
            <a:r>
              <a:rPr lang="en-US" altLang="en-US" smtClean="0">
                <a:hlinkClick r:id="rId3"/>
              </a:rPr>
              <a:t>School's a Maze - DWITE</a:t>
            </a:r>
            <a:endParaRPr lang="en-US" altLang="en-US" smtClean="0"/>
          </a:p>
          <a:p>
            <a:pPr eaLnBrk="1" hangingPunct="1"/>
            <a:r>
              <a:rPr lang="en-US" altLang="en-US" smtClean="0">
                <a:hlinkClick r:id="rId4"/>
              </a:rPr>
              <a:t>Who is Taller - CCC</a:t>
            </a:r>
            <a:endParaRPr lang="en-US" altLang="en-US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smtClean="0"/>
              <a:t>Thanks for Watching!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FDBDB963-DDE5-41C0-B0ED-4CE8E29C9BB4}" type="datetime1">
              <a:rPr lang="zh-CN" altLang="en-US">
                <a:solidFill>
                  <a:srgbClr val="898989"/>
                </a:solidFill>
              </a:rPr>
              <a:pPr eaLnBrk="1" hangingPunct="1">
                <a:buFont typeface="Arial" charset="0"/>
                <a:buNone/>
              </a:pPr>
              <a:t>2015/1/16</a:t>
            </a:fld>
            <a:endParaRPr lang="en-US" altLang="zh-CN" sz="180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Problem Overview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1320800"/>
            <a:ext cx="8229600" cy="1568450"/>
          </a:xfrm>
        </p:spPr>
        <p:txBody>
          <a:bodyPr/>
          <a:lstStyle/>
          <a:p>
            <a:pPr eaLnBrk="1" hangingPunct="1"/>
            <a:r>
              <a:rPr lang="en-US" altLang="en-US" smtClean="0"/>
              <a:t>Given an obstacle in an otherwise empty room, determine the shortest path around it from Point A to Point B</a:t>
            </a:r>
          </a:p>
          <a:p>
            <a:pPr eaLnBrk="1" hangingPunct="1"/>
            <a:endParaRPr lang="en-US" altLang="en-US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388938" y="3487738"/>
            <a:ext cx="4038600" cy="29035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/>
              <a:t>Five Data Sets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dirty="0" smtClean="0"/>
              <a:t>8x8 Character Map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dirty="0" smtClean="0"/>
              <a:t>   .  Empty Space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dirty="0" smtClean="0"/>
              <a:t>   #  Wall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dirty="0" smtClean="0"/>
              <a:t>   A  Start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dirty="0" smtClean="0"/>
              <a:t>   B  End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sz="quarter" idx="2"/>
          </p:nvPr>
        </p:nvSpPr>
        <p:spPr>
          <a:xfrm>
            <a:off x="4648200" y="3498850"/>
            <a:ext cx="4038600" cy="2479675"/>
          </a:xfrm>
        </p:spPr>
        <p:txBody>
          <a:bodyPr/>
          <a:lstStyle/>
          <a:p>
            <a:pPr eaLnBrk="1" hangingPunct="1"/>
            <a:r>
              <a:rPr lang="en-US" altLang="en-US" smtClean="0"/>
              <a:t>Five Lines</a:t>
            </a:r>
          </a:p>
          <a:p>
            <a:pPr eaLnBrk="1" hangingPunct="1"/>
            <a:r>
              <a:rPr lang="en-US" altLang="en-US" smtClean="0"/>
              <a:t>Minimum Distance from A to B</a:t>
            </a:r>
          </a:p>
          <a:p>
            <a:pPr eaLnBrk="1" hangingPunct="1"/>
            <a:endParaRPr lang="en-US" altLang="en-US" smtClean="0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30213" y="2911475"/>
            <a:ext cx="40370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sz="3200">
                <a:latin typeface="Calibri" pitchFamily="34" charset="0"/>
              </a:rPr>
              <a:t>Input: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4656138" y="2913063"/>
            <a:ext cx="4038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sz="3200">
                <a:latin typeface="Calibri" pitchFamily="34" charset="0"/>
              </a:rPr>
              <a:t>Output: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 flipH="1" flipV="1">
            <a:off x="347663" y="6388100"/>
            <a:ext cx="985837" cy="2905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utoUpdateAnimBg="0"/>
      <p:bldP spid="4100" grpId="1" bldLvl="0" autoUpdateAnimBg="0"/>
      <p:bldP spid="4100" grpId="2" bldLvl="0" autoUpdateAnimBg="0"/>
      <p:bldP spid="4100" grpId="3" bldLvl="0" autoUpdateAnimBg="0"/>
      <p:bldP spid="4100" grpId="4" bldLvl="0" autoUpdateAnimBg="0"/>
      <p:bldP spid="4100" grpId="5" bldLvl="0" autoUpdateAnimBg="0"/>
      <p:bldP spid="4100" grpId="6" bldLvl="0" autoUpdateAnimBg="0"/>
      <p:bldP spid="4101" grpId="0" bldLvl="0" autoUpdateAnimBg="0"/>
      <p:bldP spid="4102" grpId="0" bldLvl="0" autoUpdateAnimBg="0"/>
      <p:bldP spid="4103" grpId="0" bldLvl="0" autoUpdateAnimBg="0"/>
      <p:bldP spid="4103" grpId="1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sz="4000" smtClean="0"/>
              <a:t>Sample Input and Output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0" t="14844" r="59166" b="24889"/>
          <a:stretch>
            <a:fillRect/>
          </a:stretch>
        </p:blipFill>
        <p:spPr bwMode="auto">
          <a:xfrm>
            <a:off x="746125" y="1844675"/>
            <a:ext cx="2368550" cy="486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>
            <a:spLocks noChangeArrowheads="1"/>
          </p:cNvSpPr>
          <p:nvPr/>
        </p:nvSpPr>
        <p:spPr bwMode="auto">
          <a:xfrm>
            <a:off x="746125" y="1320800"/>
            <a:ext cx="2170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Input:</a:t>
            </a:r>
          </a:p>
        </p:txBody>
      </p:sp>
      <p:sp>
        <p:nvSpPr>
          <p:cNvPr id="4101" name="TextBox 7"/>
          <p:cNvSpPr>
            <a:spLocks noChangeArrowheads="1"/>
          </p:cNvSpPr>
          <p:nvPr/>
        </p:nvSpPr>
        <p:spPr bwMode="auto">
          <a:xfrm>
            <a:off x="4851400" y="1344613"/>
            <a:ext cx="2168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Output: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730250" y="1908175"/>
            <a:ext cx="2403475" cy="4816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811713" y="1908175"/>
            <a:ext cx="2401887" cy="882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4932363" y="2046288"/>
            <a:ext cx="2122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sz="3200"/>
              <a:t>7</a:t>
            </a:r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962025" y="4624388"/>
            <a:ext cx="255588" cy="185737"/>
          </a:xfrm>
          <a:prstGeom prst="rightArrow">
            <a:avLst>
              <a:gd name="adj1" fmla="val 50000"/>
              <a:gd name="adj2" fmla="val 344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1250950" y="4611688"/>
            <a:ext cx="255588" cy="185737"/>
          </a:xfrm>
          <a:prstGeom prst="rightArrow">
            <a:avLst>
              <a:gd name="adj1" fmla="val 50000"/>
              <a:gd name="adj2" fmla="val 344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 rot="4020000">
            <a:off x="1275556" y="4928394"/>
            <a:ext cx="720725" cy="185738"/>
          </a:xfrm>
          <a:prstGeom prst="rightArrow">
            <a:avLst>
              <a:gd name="adj1" fmla="val 37204"/>
              <a:gd name="adj2" fmla="val 637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1808163" y="5226050"/>
            <a:ext cx="255587" cy="185738"/>
          </a:xfrm>
          <a:prstGeom prst="rightArrow">
            <a:avLst>
              <a:gd name="adj1" fmla="val 50000"/>
              <a:gd name="adj2" fmla="val 344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2098675" y="5226050"/>
            <a:ext cx="254000" cy="185738"/>
          </a:xfrm>
          <a:prstGeom prst="rightArrow">
            <a:avLst>
              <a:gd name="adj1" fmla="val 50000"/>
              <a:gd name="adj2" fmla="val 341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2376488" y="5224463"/>
            <a:ext cx="255587" cy="185737"/>
          </a:xfrm>
          <a:prstGeom prst="rightArrow">
            <a:avLst>
              <a:gd name="adj1" fmla="val 50000"/>
              <a:gd name="adj2" fmla="val 344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 rot="-3720000">
            <a:off x="2447925" y="4892675"/>
            <a:ext cx="719138" cy="185738"/>
          </a:xfrm>
          <a:prstGeom prst="rightArrow">
            <a:avLst>
              <a:gd name="adj1" fmla="val 37204"/>
              <a:gd name="adj2" fmla="val 635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51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smtClean="0"/>
              <a:t>Reading in the Data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30" t="15701" r="7068" b="30235"/>
          <a:stretch>
            <a:fillRect/>
          </a:stretch>
        </p:blipFill>
        <p:spPr bwMode="auto">
          <a:xfrm>
            <a:off x="3175" y="1333500"/>
            <a:ext cx="9202738" cy="483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ArrayLists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with dynamic size</a:t>
            </a:r>
          </a:p>
          <a:p>
            <a:pPr eaLnBrk="1" hangingPunct="1"/>
            <a:r>
              <a:rPr lang="en-US" altLang="en-US" smtClean="0"/>
              <a:t>Allows for great flexibility - lists need to change dynamically</a:t>
            </a:r>
          </a:p>
          <a:p>
            <a:pPr eaLnBrk="1" hangingPunct="1"/>
            <a:r>
              <a:rPr lang="en-US" altLang="en-US" smtClean="0"/>
              <a:t>Slower than using conventional array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  <p:bldP spid="7171" grpId="1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smtClean="0"/>
              <a:t>Lesson: Breadth First Search</a:t>
            </a:r>
          </a:p>
        </p:txBody>
      </p:sp>
      <p:pic>
        <p:nvPicPr>
          <p:cNvPr id="7171" name="Picture 2" descr="http://static.squarespace.com/static/52165be2e4b046d1ac57778c/t/53ceb23ee4b06d1cfaa11f39/1406055019744/simple_sample_netwo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95425"/>
            <a:ext cx="6913562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thumbs.dreamstime.com/x/sun-drawing-264604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1844675"/>
            <a:ext cx="1862137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3"/>
          <p:cNvSpPr>
            <a:spLocks noChangeArrowheads="1"/>
          </p:cNvSpPr>
          <p:nvPr/>
        </p:nvSpPr>
        <p:spPr bwMode="auto">
          <a:xfrm>
            <a:off x="-28575" y="2276475"/>
            <a:ext cx="11445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sz="30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Start:</a:t>
            </a:r>
            <a:endParaRPr lang="en-US" altLang="en-US"/>
          </a:p>
        </p:txBody>
      </p:sp>
      <p:sp>
        <p:nvSpPr>
          <p:cNvPr id="7174" name="TextBox 4"/>
          <p:cNvSpPr>
            <a:spLocks noChangeArrowheads="1"/>
          </p:cNvSpPr>
          <p:nvPr/>
        </p:nvSpPr>
        <p:spPr bwMode="auto">
          <a:xfrm>
            <a:off x="7380288" y="1651000"/>
            <a:ext cx="9366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sz="30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End:</a:t>
            </a:r>
            <a:endParaRPr lang="en-US" altLang="en-US"/>
          </a:p>
        </p:txBody>
      </p:sp>
      <p:sp>
        <p:nvSpPr>
          <p:cNvPr id="7175" name="Oval 6"/>
          <p:cNvSpPr>
            <a:spLocks noChangeArrowheads="1"/>
          </p:cNvSpPr>
          <p:nvPr/>
        </p:nvSpPr>
        <p:spPr bwMode="auto">
          <a:xfrm>
            <a:off x="584200" y="2924175"/>
            <a:ext cx="792163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76" name="Oval 9"/>
          <p:cNvSpPr>
            <a:spLocks noChangeArrowheads="1"/>
          </p:cNvSpPr>
          <p:nvPr/>
        </p:nvSpPr>
        <p:spPr bwMode="auto">
          <a:xfrm>
            <a:off x="2627313" y="3532188"/>
            <a:ext cx="792162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B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77" name="Oval 10"/>
          <p:cNvSpPr>
            <a:spLocks noChangeArrowheads="1"/>
          </p:cNvSpPr>
          <p:nvPr/>
        </p:nvSpPr>
        <p:spPr bwMode="auto">
          <a:xfrm>
            <a:off x="2916238" y="5818188"/>
            <a:ext cx="792162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C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78" name="Oval 11"/>
          <p:cNvSpPr>
            <a:spLocks noChangeArrowheads="1"/>
          </p:cNvSpPr>
          <p:nvPr/>
        </p:nvSpPr>
        <p:spPr bwMode="auto">
          <a:xfrm>
            <a:off x="4681538" y="4652963"/>
            <a:ext cx="792162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D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79" name="Oval 12"/>
          <p:cNvSpPr>
            <a:spLocks noChangeArrowheads="1"/>
          </p:cNvSpPr>
          <p:nvPr/>
        </p:nvSpPr>
        <p:spPr bwMode="auto">
          <a:xfrm>
            <a:off x="3203575" y="1700213"/>
            <a:ext cx="792163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80" name="Oval 13"/>
          <p:cNvSpPr>
            <a:spLocks noChangeArrowheads="1"/>
          </p:cNvSpPr>
          <p:nvPr/>
        </p:nvSpPr>
        <p:spPr bwMode="auto">
          <a:xfrm>
            <a:off x="4721225" y="3213100"/>
            <a:ext cx="790575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F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81" name="Oval 14"/>
          <p:cNvSpPr>
            <a:spLocks noChangeArrowheads="1"/>
          </p:cNvSpPr>
          <p:nvPr/>
        </p:nvSpPr>
        <p:spPr bwMode="auto">
          <a:xfrm>
            <a:off x="6443663" y="5589588"/>
            <a:ext cx="792162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G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82" name="Oval 15"/>
          <p:cNvSpPr>
            <a:spLocks noChangeArrowheads="1"/>
          </p:cNvSpPr>
          <p:nvPr/>
        </p:nvSpPr>
        <p:spPr bwMode="auto">
          <a:xfrm>
            <a:off x="5003800" y="1412875"/>
            <a:ext cx="792163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83" name="Oval 16"/>
          <p:cNvSpPr>
            <a:spLocks noChangeArrowheads="1"/>
          </p:cNvSpPr>
          <p:nvPr/>
        </p:nvSpPr>
        <p:spPr bwMode="auto">
          <a:xfrm>
            <a:off x="6804025" y="2349500"/>
            <a:ext cx="792163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Z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08" name="Oval 17"/>
          <p:cNvSpPr>
            <a:spLocks noChangeArrowheads="1"/>
          </p:cNvSpPr>
          <p:nvPr/>
        </p:nvSpPr>
        <p:spPr bwMode="auto">
          <a:xfrm>
            <a:off x="584200" y="2924175"/>
            <a:ext cx="792163" cy="792163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09" name="Oval 18"/>
          <p:cNvSpPr>
            <a:spLocks noChangeArrowheads="1"/>
          </p:cNvSpPr>
          <p:nvPr/>
        </p:nvSpPr>
        <p:spPr bwMode="auto">
          <a:xfrm>
            <a:off x="6804025" y="2349500"/>
            <a:ext cx="792163" cy="790575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Z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10" name="Oval 19"/>
          <p:cNvSpPr>
            <a:spLocks noChangeArrowheads="1"/>
          </p:cNvSpPr>
          <p:nvPr/>
        </p:nvSpPr>
        <p:spPr bwMode="auto">
          <a:xfrm>
            <a:off x="3197225" y="1700213"/>
            <a:ext cx="790575" cy="792162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11" name="Oval 20"/>
          <p:cNvSpPr>
            <a:spLocks noChangeArrowheads="1"/>
          </p:cNvSpPr>
          <p:nvPr/>
        </p:nvSpPr>
        <p:spPr bwMode="auto">
          <a:xfrm>
            <a:off x="2627313" y="3532188"/>
            <a:ext cx="792162" cy="792162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B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12" name="Oval 21"/>
          <p:cNvSpPr>
            <a:spLocks noChangeArrowheads="1"/>
          </p:cNvSpPr>
          <p:nvPr/>
        </p:nvSpPr>
        <p:spPr bwMode="auto">
          <a:xfrm>
            <a:off x="2916238" y="5818188"/>
            <a:ext cx="792162" cy="792162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C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13" name="Oval 22"/>
          <p:cNvSpPr>
            <a:spLocks noChangeArrowheads="1"/>
          </p:cNvSpPr>
          <p:nvPr/>
        </p:nvSpPr>
        <p:spPr bwMode="auto">
          <a:xfrm>
            <a:off x="5003800" y="1412875"/>
            <a:ext cx="792163" cy="792163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14" name="Oval 23"/>
          <p:cNvSpPr>
            <a:spLocks noChangeArrowheads="1"/>
          </p:cNvSpPr>
          <p:nvPr/>
        </p:nvSpPr>
        <p:spPr bwMode="auto">
          <a:xfrm>
            <a:off x="4721225" y="3208338"/>
            <a:ext cx="790575" cy="792162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F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15" name="Oval 24"/>
          <p:cNvSpPr>
            <a:spLocks noChangeArrowheads="1"/>
          </p:cNvSpPr>
          <p:nvPr/>
        </p:nvSpPr>
        <p:spPr bwMode="auto">
          <a:xfrm>
            <a:off x="4681538" y="4652963"/>
            <a:ext cx="792162" cy="792162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D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16" name="Oval 24"/>
          <p:cNvSpPr>
            <a:spLocks noChangeArrowheads="1"/>
          </p:cNvSpPr>
          <p:nvPr/>
        </p:nvSpPr>
        <p:spPr bwMode="auto">
          <a:xfrm>
            <a:off x="6445250" y="5592763"/>
            <a:ext cx="792163" cy="792162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</a:rPr>
              <a:t>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nimBg="1" autoUpdateAnimBg="0"/>
      <p:bldP spid="8214" grpId="0" bldLvl="0" animBg="1" autoUpdateAnimBg="0"/>
      <p:bldP spid="8215" grpId="0" bldLvl="0" animBg="1" autoUpdateAnimBg="0"/>
      <p:bldP spid="8216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Straight Connector 49"/>
          <p:cNvCxnSpPr/>
          <p:nvPr/>
        </p:nvCxnSpPr>
        <p:spPr bwMode="auto">
          <a:xfrm>
            <a:off x="5547519" y="571500"/>
            <a:ext cx="1153319" cy="572402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387452" y="5190327"/>
            <a:ext cx="792163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G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3272631" y="3500435"/>
            <a:ext cx="792163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D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941638" y="1724023"/>
            <a:ext cx="792163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F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585494" y="2692395"/>
            <a:ext cx="792162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Z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862513" y="73022"/>
            <a:ext cx="792162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404937" y="469104"/>
            <a:ext cx="792163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106363" y="1617662"/>
            <a:ext cx="792162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4585494" y="2692395"/>
            <a:ext cx="792162" cy="790575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Z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3" name="TextBox 1"/>
          <p:cNvSpPr>
            <a:spLocks noChangeArrowheads="1"/>
          </p:cNvSpPr>
          <p:nvPr/>
        </p:nvSpPr>
        <p:spPr bwMode="auto">
          <a:xfrm>
            <a:off x="106363" y="1238249"/>
            <a:ext cx="793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Start</a:t>
            </a: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1404936" y="467516"/>
            <a:ext cx="792163" cy="790575"/>
          </a:xfrm>
          <a:prstGeom prst="ellipse">
            <a:avLst/>
          </a:prstGeom>
          <a:solidFill>
            <a:schemeClr val="folHlink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1426368" y="2205037"/>
            <a:ext cx="790575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B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1178841" y="3635368"/>
            <a:ext cx="792163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C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4862513" y="73022"/>
            <a:ext cx="792162" cy="792163"/>
          </a:xfrm>
          <a:prstGeom prst="ellipse">
            <a:avLst/>
          </a:prstGeom>
          <a:solidFill>
            <a:srgbClr val="FF9933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2941637" y="1725610"/>
            <a:ext cx="792163" cy="790575"/>
          </a:xfrm>
          <a:prstGeom prst="ellipse">
            <a:avLst/>
          </a:prstGeom>
          <a:solidFill>
            <a:srgbClr val="FF9933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F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9" name="Oval 5"/>
          <p:cNvSpPr>
            <a:spLocks noChangeArrowheads="1"/>
          </p:cNvSpPr>
          <p:nvPr/>
        </p:nvSpPr>
        <p:spPr bwMode="auto">
          <a:xfrm>
            <a:off x="3272630" y="3500434"/>
            <a:ext cx="792163" cy="792163"/>
          </a:xfrm>
          <a:prstGeom prst="ellipse">
            <a:avLst/>
          </a:prstGeom>
          <a:solidFill>
            <a:srgbClr val="FF9933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D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21" name="TextBox 16"/>
          <p:cNvSpPr>
            <a:spLocks noChangeArrowheads="1"/>
          </p:cNvSpPr>
          <p:nvPr/>
        </p:nvSpPr>
        <p:spPr bwMode="auto">
          <a:xfrm>
            <a:off x="5009356" y="2366959"/>
            <a:ext cx="538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End</a:t>
            </a:r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1426368" y="2205036"/>
            <a:ext cx="790575" cy="792162"/>
          </a:xfrm>
          <a:prstGeom prst="ellipse">
            <a:avLst/>
          </a:prstGeom>
          <a:solidFill>
            <a:schemeClr val="folHlink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B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1177253" y="3635368"/>
            <a:ext cx="792163" cy="790575"/>
          </a:xfrm>
          <a:prstGeom prst="ellipse">
            <a:avLst/>
          </a:prstGeom>
          <a:solidFill>
            <a:schemeClr val="folHlink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C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4" name="Oval 8"/>
          <p:cNvSpPr>
            <a:spLocks noChangeArrowheads="1"/>
          </p:cNvSpPr>
          <p:nvPr/>
        </p:nvSpPr>
        <p:spPr bwMode="auto">
          <a:xfrm>
            <a:off x="6548438" y="912811"/>
            <a:ext cx="792162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 smtClean="0">
                <a:solidFill>
                  <a:srgbClr val="000000"/>
                </a:solidFill>
              </a:rPr>
              <a:t>J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6659563" y="2736846"/>
            <a:ext cx="792162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000000"/>
                </a:solidFill>
              </a:rPr>
              <a:t>K</a:t>
            </a:r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auto">
          <a:xfrm>
            <a:off x="6700838" y="5075236"/>
            <a:ext cx="792162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000000"/>
                </a:solidFill>
              </a:rPr>
              <a:t>L</a:t>
            </a:r>
          </a:p>
        </p:txBody>
      </p:sp>
      <p:cxnSp>
        <p:nvCxnSpPr>
          <p:cNvPr id="28" name="Straight Connector 27"/>
          <p:cNvCxnSpPr>
            <a:stCxn id="11" idx="7"/>
            <a:endCxn id="10" idx="3"/>
          </p:cNvCxnSpPr>
          <p:nvPr/>
        </p:nvCxnSpPr>
        <p:spPr bwMode="auto">
          <a:xfrm flipV="1">
            <a:off x="782516" y="1143902"/>
            <a:ext cx="738431" cy="589769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0" idx="5"/>
            <a:endCxn id="7" idx="1"/>
          </p:cNvCxnSpPr>
          <p:nvPr/>
        </p:nvCxnSpPr>
        <p:spPr bwMode="auto">
          <a:xfrm>
            <a:off x="2081090" y="1143902"/>
            <a:ext cx="976558" cy="695898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8" idx="5"/>
            <a:endCxn id="12" idx="2"/>
          </p:cNvCxnSpPr>
          <p:nvPr/>
        </p:nvCxnSpPr>
        <p:spPr bwMode="auto">
          <a:xfrm>
            <a:off x="3617790" y="2400408"/>
            <a:ext cx="967704" cy="687275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0" idx="4"/>
            <a:endCxn id="15" idx="0"/>
          </p:cNvCxnSpPr>
          <p:nvPr/>
        </p:nvCxnSpPr>
        <p:spPr bwMode="auto">
          <a:xfrm>
            <a:off x="1801019" y="1259679"/>
            <a:ext cx="20637" cy="945358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1" idx="5"/>
            <a:endCxn id="22" idx="2"/>
          </p:cNvCxnSpPr>
          <p:nvPr/>
        </p:nvCxnSpPr>
        <p:spPr bwMode="auto">
          <a:xfrm>
            <a:off x="782516" y="2293815"/>
            <a:ext cx="643852" cy="307302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11" idx="4"/>
            <a:endCxn id="23" idx="1"/>
          </p:cNvCxnSpPr>
          <p:nvPr/>
        </p:nvCxnSpPr>
        <p:spPr bwMode="auto">
          <a:xfrm>
            <a:off x="502444" y="2409824"/>
            <a:ext cx="790819" cy="1341321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22" idx="5"/>
            <a:endCxn id="19" idx="1"/>
          </p:cNvCxnSpPr>
          <p:nvPr/>
        </p:nvCxnSpPr>
        <p:spPr bwMode="auto">
          <a:xfrm>
            <a:off x="2101166" y="2881189"/>
            <a:ext cx="1287474" cy="735255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14" idx="6"/>
            <a:endCxn id="17" idx="2"/>
          </p:cNvCxnSpPr>
          <p:nvPr/>
        </p:nvCxnSpPr>
        <p:spPr bwMode="auto">
          <a:xfrm flipV="1">
            <a:off x="2197099" y="469104"/>
            <a:ext cx="2665414" cy="393700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25" idx="2"/>
          </p:cNvCxnSpPr>
          <p:nvPr/>
        </p:nvCxnSpPr>
        <p:spPr bwMode="auto">
          <a:xfrm flipH="1" flipV="1">
            <a:off x="5377656" y="3100949"/>
            <a:ext cx="1281907" cy="31979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24" idx="4"/>
            <a:endCxn id="25" idx="0"/>
          </p:cNvCxnSpPr>
          <p:nvPr/>
        </p:nvCxnSpPr>
        <p:spPr bwMode="auto">
          <a:xfrm>
            <a:off x="6944519" y="1704974"/>
            <a:ext cx="111125" cy="1031872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19" idx="5"/>
            <a:endCxn id="5" idx="1"/>
          </p:cNvCxnSpPr>
          <p:nvPr/>
        </p:nvCxnSpPr>
        <p:spPr bwMode="auto">
          <a:xfrm>
            <a:off x="3948783" y="4176587"/>
            <a:ext cx="554679" cy="1129750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endCxn id="12" idx="4"/>
          </p:cNvCxnSpPr>
          <p:nvPr/>
        </p:nvCxnSpPr>
        <p:spPr bwMode="auto">
          <a:xfrm flipV="1">
            <a:off x="4783534" y="3482970"/>
            <a:ext cx="198041" cy="1707356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endCxn id="25" idx="3"/>
          </p:cNvCxnSpPr>
          <p:nvPr/>
        </p:nvCxnSpPr>
        <p:spPr bwMode="auto">
          <a:xfrm flipV="1">
            <a:off x="5063605" y="3412999"/>
            <a:ext cx="1711967" cy="1893337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25" idx="4"/>
            <a:endCxn id="26" idx="0"/>
          </p:cNvCxnSpPr>
          <p:nvPr/>
        </p:nvCxnSpPr>
        <p:spPr bwMode="auto">
          <a:xfrm>
            <a:off x="7055644" y="3529009"/>
            <a:ext cx="41275" cy="1546227"/>
          </a:xfrm>
          <a:prstGeom prst="line">
            <a:avLst/>
          </a:prstGeom>
          <a:ln>
            <a:headEnd type="none" w="med" len="med"/>
            <a:tailEnd type="none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6" name="Oval 13"/>
          <p:cNvSpPr>
            <a:spLocks noChangeArrowheads="1"/>
          </p:cNvSpPr>
          <p:nvPr/>
        </p:nvSpPr>
        <p:spPr bwMode="auto">
          <a:xfrm>
            <a:off x="107951" y="1617662"/>
            <a:ext cx="792162" cy="792162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</a:t>
            </a:r>
            <a:endParaRPr lang="en-US" altLang="en-US" dirty="0">
              <a:solidFill>
                <a:srgbClr val="000000"/>
              </a:solidFill>
            </a:endParaRPr>
          </a:p>
        </p:txBody>
      </p:sp>
      <p:pic>
        <p:nvPicPr>
          <p:cNvPr id="87" name="Picture 4" descr="http://thumbs.dreamstime.com/x/sun-drawing-264604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506" y="2190518"/>
            <a:ext cx="1862137" cy="18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0" name="TextBox 3"/>
          <p:cNvSpPr>
            <a:spLocks noChangeArrowheads="1"/>
          </p:cNvSpPr>
          <p:nvPr/>
        </p:nvSpPr>
        <p:spPr bwMode="auto">
          <a:xfrm>
            <a:off x="179388" y="5408613"/>
            <a:ext cx="201612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Queue:</a:t>
            </a:r>
          </a:p>
          <a:p>
            <a:pPr eaLnBrk="1" hangingPunct="1"/>
            <a:endParaRPr lang="en-US" altLang="en-US" dirty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Queue 2:</a:t>
            </a:r>
          </a:p>
          <a:p>
            <a:pPr eaLnBrk="1" hangingPunct="1"/>
            <a:endParaRPr lang="en-US" altLang="en-US" dirty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Seen:</a:t>
            </a:r>
          </a:p>
        </p:txBody>
      </p:sp>
      <p:sp>
        <p:nvSpPr>
          <p:cNvPr id="91" name="Text Box 16"/>
          <p:cNvSpPr txBox="1">
            <a:spLocks noChangeArrowheads="1"/>
          </p:cNvSpPr>
          <p:nvPr/>
        </p:nvSpPr>
        <p:spPr bwMode="auto">
          <a:xfrm>
            <a:off x="179388" y="4868863"/>
            <a:ext cx="11525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dirty="0">
                <a:latin typeface="Calibri" pitchFamily="34" charset="0"/>
              </a:rPr>
              <a:t>Current:</a:t>
            </a:r>
          </a:p>
        </p:txBody>
      </p:sp>
      <p:sp>
        <p:nvSpPr>
          <p:cNvPr id="92" name="Text Box 62"/>
          <p:cNvSpPr txBox="1">
            <a:spLocks noChangeArrowheads="1"/>
          </p:cNvSpPr>
          <p:nvPr/>
        </p:nvSpPr>
        <p:spPr bwMode="auto">
          <a:xfrm>
            <a:off x="7599363" y="3513138"/>
            <a:ext cx="1339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Distance: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019175" y="5399088"/>
            <a:ext cx="27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A</a:t>
            </a:r>
            <a:endParaRPr lang="en-CA" dirty="0"/>
          </a:p>
        </p:txBody>
      </p:sp>
      <p:sp>
        <p:nvSpPr>
          <p:cNvPr id="94" name="TextBox 93"/>
          <p:cNvSpPr txBox="1"/>
          <p:nvPr/>
        </p:nvSpPr>
        <p:spPr>
          <a:xfrm>
            <a:off x="1091161" y="4847982"/>
            <a:ext cx="27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A</a:t>
            </a:r>
            <a:endParaRPr lang="en-CA" dirty="0"/>
          </a:p>
        </p:txBody>
      </p:sp>
      <p:sp>
        <p:nvSpPr>
          <p:cNvPr id="95" name="Rectangle 94"/>
          <p:cNvSpPr/>
          <p:nvPr/>
        </p:nvSpPr>
        <p:spPr bwMode="auto">
          <a:xfrm>
            <a:off x="1019175" y="5471317"/>
            <a:ext cx="407193" cy="29710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34506" y="6505853"/>
            <a:ext cx="27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A</a:t>
            </a:r>
            <a:endParaRPr lang="en-CA" dirty="0"/>
          </a:p>
        </p:txBody>
      </p:sp>
      <p:sp>
        <p:nvSpPr>
          <p:cNvPr id="97" name="TextBox 96"/>
          <p:cNvSpPr txBox="1"/>
          <p:nvPr/>
        </p:nvSpPr>
        <p:spPr>
          <a:xfrm>
            <a:off x="1123430" y="5953915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E</a:t>
            </a:r>
            <a:endParaRPr lang="en-CA" dirty="0"/>
          </a:p>
        </p:txBody>
      </p:sp>
      <p:sp>
        <p:nvSpPr>
          <p:cNvPr id="98" name="TextBox 97"/>
          <p:cNvSpPr txBox="1"/>
          <p:nvPr/>
        </p:nvSpPr>
        <p:spPr>
          <a:xfrm>
            <a:off x="1347786" y="5950224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B</a:t>
            </a:r>
            <a:endParaRPr lang="en-CA" dirty="0"/>
          </a:p>
        </p:txBody>
      </p:sp>
      <p:sp>
        <p:nvSpPr>
          <p:cNvPr id="99" name="TextBox 98"/>
          <p:cNvSpPr txBox="1"/>
          <p:nvPr/>
        </p:nvSpPr>
        <p:spPr>
          <a:xfrm>
            <a:off x="1585911" y="5950224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057350" y="6507996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E</a:t>
            </a:r>
            <a:endParaRPr lang="en-CA" dirty="0"/>
          </a:p>
        </p:txBody>
      </p:sp>
      <p:sp>
        <p:nvSpPr>
          <p:cNvPr id="101" name="TextBox 100"/>
          <p:cNvSpPr txBox="1"/>
          <p:nvPr/>
        </p:nvSpPr>
        <p:spPr>
          <a:xfrm>
            <a:off x="1303338" y="6502952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B</a:t>
            </a:r>
            <a:endParaRPr lang="en-CA" dirty="0"/>
          </a:p>
        </p:txBody>
      </p:sp>
      <p:sp>
        <p:nvSpPr>
          <p:cNvPr id="102" name="TextBox 101"/>
          <p:cNvSpPr txBox="1"/>
          <p:nvPr/>
        </p:nvSpPr>
        <p:spPr>
          <a:xfrm>
            <a:off x="1528761" y="6502674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38959" y="5402779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E</a:t>
            </a:r>
            <a:endParaRPr lang="en-CA" dirty="0"/>
          </a:p>
        </p:txBody>
      </p:sp>
      <p:sp>
        <p:nvSpPr>
          <p:cNvPr id="104" name="TextBox 103"/>
          <p:cNvSpPr txBox="1"/>
          <p:nvPr/>
        </p:nvSpPr>
        <p:spPr>
          <a:xfrm>
            <a:off x="1163315" y="5399088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B</a:t>
            </a:r>
            <a:endParaRPr lang="en-CA" dirty="0"/>
          </a:p>
        </p:txBody>
      </p:sp>
      <p:sp>
        <p:nvSpPr>
          <p:cNvPr id="105" name="TextBox 104"/>
          <p:cNvSpPr txBox="1"/>
          <p:nvPr/>
        </p:nvSpPr>
        <p:spPr>
          <a:xfrm>
            <a:off x="1401440" y="5399088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</a:t>
            </a:r>
          </a:p>
        </p:txBody>
      </p:sp>
      <p:sp>
        <p:nvSpPr>
          <p:cNvPr id="106" name="Rectangle 105"/>
          <p:cNvSpPr/>
          <p:nvPr/>
        </p:nvSpPr>
        <p:spPr bwMode="auto">
          <a:xfrm>
            <a:off x="1163315" y="5950224"/>
            <a:ext cx="807689" cy="36933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1108594" y="4868863"/>
            <a:ext cx="347463" cy="3214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022973" y="4859299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E</a:t>
            </a:r>
            <a:endParaRPr lang="en-CA" dirty="0"/>
          </a:p>
        </p:txBody>
      </p:sp>
      <p:sp>
        <p:nvSpPr>
          <p:cNvPr id="109" name="Rectangle 108"/>
          <p:cNvSpPr/>
          <p:nvPr/>
        </p:nvSpPr>
        <p:spPr bwMode="auto">
          <a:xfrm>
            <a:off x="971550" y="5408613"/>
            <a:ext cx="232171" cy="3634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142206" y="5953915"/>
            <a:ext cx="34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H</a:t>
            </a:r>
            <a:endParaRPr lang="en-CA" dirty="0"/>
          </a:p>
        </p:txBody>
      </p:sp>
      <p:sp>
        <p:nvSpPr>
          <p:cNvPr id="111" name="TextBox 110"/>
          <p:cNvSpPr txBox="1"/>
          <p:nvPr/>
        </p:nvSpPr>
        <p:spPr>
          <a:xfrm>
            <a:off x="1789432" y="6504222"/>
            <a:ext cx="34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H</a:t>
            </a:r>
            <a:endParaRPr lang="en-CA" dirty="0"/>
          </a:p>
        </p:txBody>
      </p:sp>
      <p:sp>
        <p:nvSpPr>
          <p:cNvPr id="113" name="TextBox 112"/>
          <p:cNvSpPr txBox="1"/>
          <p:nvPr/>
        </p:nvSpPr>
        <p:spPr>
          <a:xfrm>
            <a:off x="1398907" y="595391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F</a:t>
            </a:r>
            <a:endParaRPr lang="en-CA" dirty="0"/>
          </a:p>
        </p:txBody>
      </p:sp>
      <p:sp>
        <p:nvSpPr>
          <p:cNvPr id="114" name="TextBox 113"/>
          <p:cNvSpPr txBox="1"/>
          <p:nvPr/>
        </p:nvSpPr>
        <p:spPr>
          <a:xfrm>
            <a:off x="2074069" y="650422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F</a:t>
            </a:r>
            <a:endParaRPr lang="en-CA" dirty="0"/>
          </a:p>
        </p:txBody>
      </p:sp>
      <p:sp>
        <p:nvSpPr>
          <p:cNvPr id="115" name="Rectangle 114"/>
          <p:cNvSpPr/>
          <p:nvPr/>
        </p:nvSpPr>
        <p:spPr bwMode="auto">
          <a:xfrm>
            <a:off x="1104442" y="4859299"/>
            <a:ext cx="260807" cy="3310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048696" y="4859094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B</a:t>
            </a:r>
            <a:endParaRPr lang="en-CA" dirty="0"/>
          </a:p>
        </p:txBody>
      </p:sp>
      <p:sp>
        <p:nvSpPr>
          <p:cNvPr id="2" name="TextBox 1"/>
          <p:cNvSpPr txBox="1"/>
          <p:nvPr/>
        </p:nvSpPr>
        <p:spPr>
          <a:xfrm>
            <a:off x="1615142" y="5957884"/>
            <a:ext cx="34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en-CA" dirty="0"/>
          </a:p>
        </p:txBody>
      </p:sp>
      <p:sp>
        <p:nvSpPr>
          <p:cNvPr id="67" name="TextBox 66"/>
          <p:cNvSpPr txBox="1"/>
          <p:nvPr/>
        </p:nvSpPr>
        <p:spPr>
          <a:xfrm>
            <a:off x="2340212" y="6502952"/>
            <a:ext cx="34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en-CA" dirty="0"/>
          </a:p>
        </p:txBody>
      </p:sp>
      <p:sp>
        <p:nvSpPr>
          <p:cNvPr id="3" name="Rectangle 2"/>
          <p:cNvSpPr/>
          <p:nvPr/>
        </p:nvSpPr>
        <p:spPr bwMode="auto">
          <a:xfrm>
            <a:off x="1104442" y="4868863"/>
            <a:ext cx="300495" cy="32146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228205" y="5408613"/>
            <a:ext cx="198163" cy="35980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00200" y="4859094"/>
            <a:ext cx="29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1416172" y="5408613"/>
            <a:ext cx="316110" cy="35980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057350" y="4868863"/>
            <a:ext cx="256069" cy="3214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52622" y="5399088"/>
            <a:ext cx="34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H</a:t>
            </a:r>
            <a:endParaRPr lang="en-CA" dirty="0"/>
          </a:p>
        </p:txBody>
      </p:sp>
      <p:sp>
        <p:nvSpPr>
          <p:cNvPr id="74" name="TextBox 73"/>
          <p:cNvSpPr txBox="1"/>
          <p:nvPr/>
        </p:nvSpPr>
        <p:spPr>
          <a:xfrm>
            <a:off x="1209323" y="539908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F</a:t>
            </a:r>
            <a:endParaRPr lang="en-CA" dirty="0"/>
          </a:p>
        </p:txBody>
      </p:sp>
      <p:sp>
        <p:nvSpPr>
          <p:cNvPr id="75" name="TextBox 74"/>
          <p:cNvSpPr txBox="1"/>
          <p:nvPr/>
        </p:nvSpPr>
        <p:spPr>
          <a:xfrm>
            <a:off x="1425558" y="5403057"/>
            <a:ext cx="34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en-CA" dirty="0"/>
          </a:p>
        </p:txBody>
      </p:sp>
      <p:sp>
        <p:nvSpPr>
          <p:cNvPr id="29" name="Rectangle 28"/>
          <p:cNvSpPr/>
          <p:nvPr/>
        </p:nvSpPr>
        <p:spPr bwMode="auto">
          <a:xfrm>
            <a:off x="1178841" y="5950224"/>
            <a:ext cx="792163" cy="36933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99568" y="4855365"/>
            <a:ext cx="34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H</a:t>
            </a:r>
            <a:endParaRPr lang="en-CA" dirty="0"/>
          </a:p>
        </p:txBody>
      </p:sp>
      <p:sp>
        <p:nvSpPr>
          <p:cNvPr id="31" name="Rectangle 30"/>
          <p:cNvSpPr/>
          <p:nvPr/>
        </p:nvSpPr>
        <p:spPr bwMode="auto">
          <a:xfrm>
            <a:off x="999568" y="5408613"/>
            <a:ext cx="228637" cy="35980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79" name="Oval 8"/>
          <p:cNvSpPr>
            <a:spLocks noChangeArrowheads="1"/>
          </p:cNvSpPr>
          <p:nvPr/>
        </p:nvSpPr>
        <p:spPr bwMode="auto">
          <a:xfrm>
            <a:off x="6548438" y="912932"/>
            <a:ext cx="792162" cy="792163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 smtClean="0">
                <a:solidFill>
                  <a:srgbClr val="000000"/>
                </a:solidFill>
              </a:rPr>
              <a:t>J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70781" y="5953915"/>
            <a:ext cx="34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</a:t>
            </a:r>
            <a:endParaRPr lang="en-CA" dirty="0"/>
          </a:p>
        </p:txBody>
      </p:sp>
      <p:sp>
        <p:nvSpPr>
          <p:cNvPr id="81" name="TextBox 80"/>
          <p:cNvSpPr txBox="1"/>
          <p:nvPr/>
        </p:nvSpPr>
        <p:spPr>
          <a:xfrm>
            <a:off x="2647272" y="6504222"/>
            <a:ext cx="342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</a:t>
            </a:r>
            <a:endParaRPr lang="en-CA" dirty="0"/>
          </a:p>
        </p:txBody>
      </p:sp>
      <p:sp>
        <p:nvSpPr>
          <p:cNvPr id="34" name="Rectangle 33"/>
          <p:cNvSpPr/>
          <p:nvPr/>
        </p:nvSpPr>
        <p:spPr bwMode="auto">
          <a:xfrm>
            <a:off x="1057350" y="4868863"/>
            <a:ext cx="212451" cy="3214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75805" y="4859094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F</a:t>
            </a:r>
            <a:endParaRPr lang="en-CA" dirty="0"/>
          </a:p>
        </p:txBody>
      </p:sp>
      <p:sp>
        <p:nvSpPr>
          <p:cNvPr id="41" name="Rectangle 40"/>
          <p:cNvSpPr/>
          <p:nvPr/>
        </p:nvSpPr>
        <p:spPr bwMode="auto">
          <a:xfrm>
            <a:off x="1254689" y="5399088"/>
            <a:ext cx="201368" cy="37302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943850" y="3779720"/>
            <a:ext cx="28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en-CA" dirty="0"/>
          </a:p>
        </p:txBody>
      </p:sp>
      <p:sp>
        <p:nvSpPr>
          <p:cNvPr id="51" name="Rectangle 50"/>
          <p:cNvSpPr/>
          <p:nvPr/>
        </p:nvSpPr>
        <p:spPr bwMode="auto">
          <a:xfrm>
            <a:off x="7943850" y="3877658"/>
            <a:ext cx="287338" cy="30599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43850" y="3779720"/>
            <a:ext cx="32543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CA" dirty="0"/>
          </a:p>
        </p:txBody>
      </p:sp>
      <p:sp>
        <p:nvSpPr>
          <p:cNvPr id="55" name="Rectangle 54"/>
          <p:cNvSpPr/>
          <p:nvPr/>
        </p:nvSpPr>
        <p:spPr bwMode="auto">
          <a:xfrm>
            <a:off x="7955757" y="3860196"/>
            <a:ext cx="287338" cy="27139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64488" y="3817190"/>
            <a:ext cx="28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CA" dirty="0"/>
          </a:p>
        </p:txBody>
      </p:sp>
      <p:sp>
        <p:nvSpPr>
          <p:cNvPr id="57" name="Rectangle 56"/>
          <p:cNvSpPr/>
          <p:nvPr/>
        </p:nvSpPr>
        <p:spPr bwMode="auto">
          <a:xfrm>
            <a:off x="7964488" y="3860196"/>
            <a:ext cx="304800" cy="28885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964488" y="3817190"/>
            <a:ext cx="28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4039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 autoUpdateAnimBg="0"/>
      <p:bldP spid="13" grpId="0" bldLvl="0" autoUpdateAnimBg="0"/>
      <p:bldP spid="14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1" grpId="0" bldLvl="0" autoUpdateAnimBg="0"/>
      <p:bldP spid="22" grpId="0" bldLvl="0" animBg="1" autoUpdateAnimBg="0"/>
      <p:bldP spid="23" grpId="0" bldLvl="0" animBg="1" autoUpdateAnimBg="0"/>
      <p:bldP spid="86" grpId="0" bldLvl="0" animBg="1" autoUpdateAnimBg="0"/>
      <p:bldP spid="93" grpId="0"/>
      <p:bldP spid="94" grpId="0"/>
      <p:bldP spid="95" grpId="0" animBg="1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 animBg="1"/>
      <p:bldP spid="107" grpId="0" animBg="1"/>
      <p:bldP spid="108" grpId="0"/>
      <p:bldP spid="109" grpId="0" animBg="1"/>
      <p:bldP spid="110" grpId="0"/>
      <p:bldP spid="111" grpId="0"/>
      <p:bldP spid="113" grpId="0"/>
      <p:bldP spid="114" grpId="0"/>
      <p:bldP spid="115" grpId="0" animBg="1"/>
      <p:bldP spid="116" grpId="0"/>
      <p:bldP spid="2" grpId="0"/>
      <p:bldP spid="67" grpId="0"/>
      <p:bldP spid="3" grpId="0" animBg="1"/>
      <p:bldP spid="4" grpId="0" animBg="1"/>
      <p:bldP spid="70" grpId="0"/>
      <p:bldP spid="20" grpId="0" animBg="1"/>
      <p:bldP spid="27" grpId="0" animBg="1"/>
      <p:bldP spid="73" grpId="0"/>
      <p:bldP spid="74" grpId="0"/>
      <p:bldP spid="75" grpId="0"/>
      <p:bldP spid="29" grpId="0" animBg="1"/>
      <p:bldP spid="77" grpId="0"/>
      <p:bldP spid="31" grpId="0" animBg="1"/>
      <p:bldP spid="79" grpId="0" animBg="1"/>
      <p:bldP spid="32" grpId="0"/>
      <p:bldP spid="81" grpId="0"/>
      <p:bldP spid="34" grpId="0" animBg="1"/>
      <p:bldP spid="88" grpId="0"/>
      <p:bldP spid="41" grpId="0" animBg="1"/>
      <p:bldP spid="49" grpId="0"/>
      <p:bldP spid="51" grpId="0" animBg="1"/>
      <p:bldP spid="53" grpId="0" animBg="1"/>
      <p:bldP spid="55" grpId="0" animBg="1"/>
      <p:bldP spid="56" grpId="0"/>
      <p:bldP spid="57" grpId="0" animBg="1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>
            <a:spLocks noChangeArrowheads="1"/>
          </p:cNvSpPr>
          <p:nvPr/>
        </p:nvSpPr>
        <p:spPr bwMode="auto">
          <a:xfrm>
            <a:off x="179388" y="5408613"/>
            <a:ext cx="201612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Queue:</a:t>
            </a:r>
          </a:p>
          <a:p>
            <a:pPr eaLnBrk="1" hangingPunct="1"/>
            <a:endParaRPr lang="en-US" altLang="en-US" dirty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Queue 2:</a:t>
            </a:r>
          </a:p>
          <a:p>
            <a:pPr eaLnBrk="1" hangingPunct="1"/>
            <a:endParaRPr lang="en-US" altLang="en-US" dirty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Seen:</a:t>
            </a:r>
          </a:p>
        </p:txBody>
      </p:sp>
      <p:pic>
        <p:nvPicPr>
          <p:cNvPr id="8195" name="Picture 2" descr="http://static.squarespace.com/static/52165be2e4b046d1ac57778c/t/53ceb23ee4b06d1cfaa11f39/1406055019744/simple_sample_netwo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7475"/>
            <a:ext cx="7089775" cy="524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6156325" y="4292600"/>
            <a:ext cx="792163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G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197" name="Oval 5"/>
          <p:cNvSpPr>
            <a:spLocks noChangeArrowheads="1"/>
          </p:cNvSpPr>
          <p:nvPr/>
        </p:nvSpPr>
        <p:spPr bwMode="auto">
          <a:xfrm>
            <a:off x="4283075" y="3429000"/>
            <a:ext cx="792163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D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4283075" y="1917700"/>
            <a:ext cx="792163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F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199" name="Oval 7"/>
          <p:cNvSpPr>
            <a:spLocks noChangeArrowheads="1"/>
          </p:cNvSpPr>
          <p:nvPr/>
        </p:nvSpPr>
        <p:spPr bwMode="auto">
          <a:xfrm>
            <a:off x="6443663" y="981075"/>
            <a:ext cx="792162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Z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4643438" y="44450"/>
            <a:ext cx="792162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2771775" y="333375"/>
            <a:ext cx="792163" cy="79057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2195513" y="2205038"/>
            <a:ext cx="792162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B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2482850" y="4652963"/>
            <a:ext cx="792163" cy="792162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C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107950" y="1628775"/>
            <a:ext cx="790575" cy="79216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106363" y="1617663"/>
            <a:ext cx="792162" cy="792162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230" name="Oval 15"/>
          <p:cNvSpPr>
            <a:spLocks noChangeArrowheads="1"/>
          </p:cNvSpPr>
          <p:nvPr/>
        </p:nvSpPr>
        <p:spPr bwMode="auto">
          <a:xfrm>
            <a:off x="6443663" y="981075"/>
            <a:ext cx="792162" cy="790575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Z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31" name="TextBox 1"/>
          <p:cNvSpPr>
            <a:spLocks noChangeArrowheads="1"/>
          </p:cNvSpPr>
          <p:nvPr/>
        </p:nvSpPr>
        <p:spPr bwMode="auto">
          <a:xfrm>
            <a:off x="106363" y="1123950"/>
            <a:ext cx="793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Start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179388" y="4868863"/>
            <a:ext cx="11525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 dirty="0">
                <a:latin typeface="Calibri" pitchFamily="34" charset="0"/>
              </a:rPr>
              <a:t>Current:</a:t>
            </a:r>
          </a:p>
        </p:txBody>
      </p:sp>
      <p:sp>
        <p:nvSpPr>
          <p:cNvPr id="9233" name="Oval 9"/>
          <p:cNvSpPr>
            <a:spLocks noChangeArrowheads="1"/>
          </p:cNvSpPr>
          <p:nvPr/>
        </p:nvSpPr>
        <p:spPr bwMode="auto">
          <a:xfrm>
            <a:off x="2771775" y="333375"/>
            <a:ext cx="792163" cy="790575"/>
          </a:xfrm>
          <a:prstGeom prst="ellipse">
            <a:avLst/>
          </a:prstGeom>
          <a:solidFill>
            <a:schemeClr val="folHlink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34" name="Oval 10"/>
          <p:cNvSpPr>
            <a:spLocks noChangeArrowheads="1"/>
          </p:cNvSpPr>
          <p:nvPr/>
        </p:nvSpPr>
        <p:spPr bwMode="auto">
          <a:xfrm>
            <a:off x="2197100" y="2205038"/>
            <a:ext cx="790575" cy="792162"/>
          </a:xfrm>
          <a:prstGeom prst="ellipse">
            <a:avLst/>
          </a:prstGeom>
          <a:solidFill>
            <a:schemeClr val="folHlink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B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35" name="Oval 11"/>
          <p:cNvSpPr>
            <a:spLocks noChangeArrowheads="1"/>
          </p:cNvSpPr>
          <p:nvPr/>
        </p:nvSpPr>
        <p:spPr bwMode="auto">
          <a:xfrm>
            <a:off x="2482850" y="4654550"/>
            <a:ext cx="792163" cy="790575"/>
          </a:xfrm>
          <a:prstGeom prst="ellipse">
            <a:avLst/>
          </a:prstGeom>
          <a:solidFill>
            <a:schemeClr val="folHlink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C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36" name="Oval 8"/>
          <p:cNvSpPr>
            <a:spLocks noChangeArrowheads="1"/>
          </p:cNvSpPr>
          <p:nvPr/>
        </p:nvSpPr>
        <p:spPr bwMode="auto">
          <a:xfrm>
            <a:off x="4643438" y="44450"/>
            <a:ext cx="792162" cy="792163"/>
          </a:xfrm>
          <a:prstGeom prst="ellipse">
            <a:avLst/>
          </a:prstGeom>
          <a:solidFill>
            <a:srgbClr val="FF9933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37" name="Oval 6"/>
          <p:cNvSpPr>
            <a:spLocks noChangeArrowheads="1"/>
          </p:cNvSpPr>
          <p:nvPr/>
        </p:nvSpPr>
        <p:spPr bwMode="auto">
          <a:xfrm>
            <a:off x="4283075" y="1917700"/>
            <a:ext cx="792163" cy="790575"/>
          </a:xfrm>
          <a:prstGeom prst="ellipse">
            <a:avLst/>
          </a:prstGeom>
          <a:solidFill>
            <a:srgbClr val="FF9933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F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38" name="Oval 5"/>
          <p:cNvSpPr>
            <a:spLocks noChangeArrowheads="1"/>
          </p:cNvSpPr>
          <p:nvPr/>
        </p:nvSpPr>
        <p:spPr bwMode="auto">
          <a:xfrm>
            <a:off x="4283075" y="3429000"/>
            <a:ext cx="792163" cy="792163"/>
          </a:xfrm>
          <a:prstGeom prst="ellipse">
            <a:avLst/>
          </a:prstGeom>
          <a:solidFill>
            <a:srgbClr val="FF9933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D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239" name="Oval 4"/>
          <p:cNvSpPr>
            <a:spLocks noChangeArrowheads="1"/>
          </p:cNvSpPr>
          <p:nvPr/>
        </p:nvSpPr>
        <p:spPr bwMode="auto">
          <a:xfrm>
            <a:off x="6156325" y="4292600"/>
            <a:ext cx="792163" cy="792163"/>
          </a:xfrm>
          <a:prstGeom prst="ellipse">
            <a:avLst/>
          </a:prstGeom>
          <a:solidFill>
            <a:srgbClr val="FF9933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G</a:t>
            </a: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9240" name="Picture 4" descr="http://thumbs.dreamstime.com/x/sun-drawing-264604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460375"/>
            <a:ext cx="1862137" cy="18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992188" y="5391150"/>
            <a:ext cx="30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A</a:t>
            </a:r>
          </a:p>
        </p:txBody>
      </p:sp>
      <p:sp>
        <p:nvSpPr>
          <p:cNvPr id="9242" name="Rectangle 26"/>
          <p:cNvSpPr>
            <a:spLocks noChangeArrowheads="1"/>
          </p:cNvSpPr>
          <p:nvPr/>
        </p:nvSpPr>
        <p:spPr bwMode="auto">
          <a:xfrm flipH="1">
            <a:off x="996950" y="5459413"/>
            <a:ext cx="396875" cy="2730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1055688" y="4867275"/>
            <a:ext cx="4079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A</a:t>
            </a:r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 flipH="1">
            <a:off x="1087438" y="4791075"/>
            <a:ext cx="271462" cy="4429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765175" y="6502400"/>
            <a:ext cx="419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A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1136650" y="5961063"/>
            <a:ext cx="3968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E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1374775" y="5961063"/>
            <a:ext cx="3286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B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1633538" y="5959475"/>
            <a:ext cx="419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C</a:t>
            </a: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auto">
          <a:xfrm flipH="1" flipV="1">
            <a:off x="1177925" y="5992813"/>
            <a:ext cx="714375" cy="2714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971550" y="5394325"/>
            <a:ext cx="2952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E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1238250" y="5391150"/>
            <a:ext cx="3397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B</a:t>
            </a:r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1524000" y="5403850"/>
            <a:ext cx="311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C</a:t>
            </a:r>
          </a:p>
        </p:txBody>
      </p:sp>
      <p:sp>
        <p:nvSpPr>
          <p:cNvPr id="9253" name="Rectangle 37"/>
          <p:cNvSpPr>
            <a:spLocks noChangeArrowheads="1"/>
          </p:cNvSpPr>
          <p:nvPr/>
        </p:nvSpPr>
        <p:spPr bwMode="auto">
          <a:xfrm flipH="1">
            <a:off x="1031875" y="5437188"/>
            <a:ext cx="192088" cy="2714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1057275" y="4860925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E</a:t>
            </a: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1165225" y="5935663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H</a:t>
            </a:r>
          </a:p>
        </p:txBody>
      </p:sp>
      <p:sp>
        <p:nvSpPr>
          <p:cNvPr id="9256" name="TextBox 16"/>
          <p:cNvSpPr>
            <a:spLocks noChangeArrowheads="1"/>
          </p:cNvSpPr>
          <p:nvPr/>
        </p:nvSpPr>
        <p:spPr bwMode="auto">
          <a:xfrm>
            <a:off x="7169150" y="427038"/>
            <a:ext cx="538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End</a:t>
            </a:r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1470025" y="5935663"/>
            <a:ext cx="3841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F</a:t>
            </a:r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 flipH="1">
            <a:off x="1076325" y="4927600"/>
            <a:ext cx="238125" cy="2492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993775" y="6505575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E</a:t>
            </a:r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 flipH="1">
            <a:off x="1257300" y="5426075"/>
            <a:ext cx="260350" cy="295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61" name="Text Box 45"/>
          <p:cNvSpPr txBox="1">
            <a:spLocks noChangeArrowheads="1"/>
          </p:cNvSpPr>
          <p:nvPr/>
        </p:nvSpPr>
        <p:spPr bwMode="auto">
          <a:xfrm>
            <a:off x="1004888" y="4870450"/>
            <a:ext cx="3095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B</a:t>
            </a: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 flipH="1">
            <a:off x="1065213" y="4892675"/>
            <a:ext cx="249237" cy="295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63" name="Text Box 47"/>
          <p:cNvSpPr txBox="1">
            <a:spLocks noChangeArrowheads="1"/>
          </p:cNvSpPr>
          <p:nvPr/>
        </p:nvSpPr>
        <p:spPr bwMode="auto">
          <a:xfrm>
            <a:off x="1250950" y="6507163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B</a:t>
            </a:r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 flipH="1">
            <a:off x="1552575" y="5494338"/>
            <a:ext cx="260350" cy="203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65" name="Text Box 49"/>
          <p:cNvSpPr txBox="1">
            <a:spLocks noChangeArrowheads="1"/>
          </p:cNvSpPr>
          <p:nvPr/>
        </p:nvSpPr>
        <p:spPr bwMode="auto">
          <a:xfrm>
            <a:off x="1042988" y="4862513"/>
            <a:ext cx="3095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C</a:t>
            </a:r>
          </a:p>
        </p:txBody>
      </p:sp>
      <p:sp>
        <p:nvSpPr>
          <p:cNvPr id="9266" name="Text Box 50"/>
          <p:cNvSpPr txBox="1">
            <a:spLocks noChangeArrowheads="1"/>
          </p:cNvSpPr>
          <p:nvPr/>
        </p:nvSpPr>
        <p:spPr bwMode="auto">
          <a:xfrm>
            <a:off x="1717675" y="5937250"/>
            <a:ext cx="311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D</a:t>
            </a:r>
          </a:p>
        </p:txBody>
      </p:sp>
      <p:sp>
        <p:nvSpPr>
          <p:cNvPr id="9267" name="Text Box 51"/>
          <p:cNvSpPr txBox="1">
            <a:spLocks noChangeArrowheads="1"/>
          </p:cNvSpPr>
          <p:nvPr/>
        </p:nvSpPr>
        <p:spPr bwMode="auto">
          <a:xfrm>
            <a:off x="1993900" y="5935663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G</a:t>
            </a:r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 flipH="1">
            <a:off x="1054100" y="4916488"/>
            <a:ext cx="293688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69" name="Text Box 53"/>
          <p:cNvSpPr txBox="1">
            <a:spLocks noChangeArrowheads="1"/>
          </p:cNvSpPr>
          <p:nvPr/>
        </p:nvSpPr>
        <p:spPr bwMode="auto">
          <a:xfrm>
            <a:off x="1503363" y="6508750"/>
            <a:ext cx="3095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C</a:t>
            </a:r>
          </a:p>
        </p:txBody>
      </p:sp>
      <p:sp>
        <p:nvSpPr>
          <p:cNvPr id="9270" name="Rectangle 54"/>
          <p:cNvSpPr>
            <a:spLocks noChangeArrowheads="1"/>
          </p:cNvSpPr>
          <p:nvPr/>
        </p:nvSpPr>
        <p:spPr bwMode="auto">
          <a:xfrm flipH="1" flipV="1">
            <a:off x="1223963" y="6015038"/>
            <a:ext cx="1065212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71" name="Text Box 55"/>
          <p:cNvSpPr txBox="1">
            <a:spLocks noChangeArrowheads="1"/>
          </p:cNvSpPr>
          <p:nvPr/>
        </p:nvSpPr>
        <p:spPr bwMode="auto">
          <a:xfrm>
            <a:off x="995363" y="5399088"/>
            <a:ext cx="3286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H</a:t>
            </a:r>
          </a:p>
        </p:txBody>
      </p:sp>
      <p:sp>
        <p:nvSpPr>
          <p:cNvPr id="9272" name="Text Box 56"/>
          <p:cNvSpPr txBox="1">
            <a:spLocks noChangeArrowheads="1"/>
          </p:cNvSpPr>
          <p:nvPr/>
        </p:nvSpPr>
        <p:spPr bwMode="auto">
          <a:xfrm>
            <a:off x="1277938" y="5391150"/>
            <a:ext cx="309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F</a:t>
            </a:r>
          </a:p>
        </p:txBody>
      </p:sp>
      <p:sp>
        <p:nvSpPr>
          <p:cNvPr id="9273" name="Text Box 57"/>
          <p:cNvSpPr txBox="1">
            <a:spLocks noChangeArrowheads="1"/>
          </p:cNvSpPr>
          <p:nvPr/>
        </p:nvSpPr>
        <p:spPr bwMode="auto">
          <a:xfrm>
            <a:off x="1541463" y="5391150"/>
            <a:ext cx="3095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D</a:t>
            </a:r>
          </a:p>
        </p:txBody>
      </p:sp>
      <p:sp>
        <p:nvSpPr>
          <p:cNvPr id="9274" name="Text Box 58"/>
          <p:cNvSpPr txBox="1">
            <a:spLocks noChangeArrowheads="1"/>
          </p:cNvSpPr>
          <p:nvPr/>
        </p:nvSpPr>
        <p:spPr bwMode="auto">
          <a:xfrm>
            <a:off x="1835150" y="5391150"/>
            <a:ext cx="339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G</a:t>
            </a:r>
          </a:p>
        </p:txBody>
      </p:sp>
      <p:sp>
        <p:nvSpPr>
          <p:cNvPr id="9275" name="Rectangle 59"/>
          <p:cNvSpPr>
            <a:spLocks noChangeArrowheads="1"/>
          </p:cNvSpPr>
          <p:nvPr/>
        </p:nvSpPr>
        <p:spPr bwMode="auto">
          <a:xfrm flipH="1" flipV="1">
            <a:off x="1019175" y="5403850"/>
            <a:ext cx="250825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76" name="Text Box 60"/>
          <p:cNvSpPr txBox="1">
            <a:spLocks noChangeArrowheads="1"/>
          </p:cNvSpPr>
          <p:nvPr/>
        </p:nvSpPr>
        <p:spPr bwMode="auto">
          <a:xfrm>
            <a:off x="1035050" y="485775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H</a:t>
            </a:r>
          </a:p>
        </p:txBody>
      </p:sp>
      <p:sp>
        <p:nvSpPr>
          <p:cNvPr id="8253" name="Text Box 61"/>
          <p:cNvSpPr txBox="1">
            <a:spLocks noChangeArrowheads="1"/>
          </p:cNvSpPr>
          <p:nvPr/>
        </p:nvSpPr>
        <p:spPr bwMode="auto">
          <a:xfrm>
            <a:off x="7748588" y="3862388"/>
            <a:ext cx="3683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0</a:t>
            </a:r>
          </a:p>
        </p:txBody>
      </p:sp>
      <p:sp>
        <p:nvSpPr>
          <p:cNvPr id="8254" name="Text Box 62"/>
          <p:cNvSpPr txBox="1">
            <a:spLocks noChangeArrowheads="1"/>
          </p:cNvSpPr>
          <p:nvPr/>
        </p:nvSpPr>
        <p:spPr bwMode="auto">
          <a:xfrm>
            <a:off x="7599363" y="3513138"/>
            <a:ext cx="1339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Distance:</a:t>
            </a:r>
          </a:p>
        </p:txBody>
      </p:sp>
      <p:sp>
        <p:nvSpPr>
          <p:cNvPr id="9279" name="Rectangle 63"/>
          <p:cNvSpPr>
            <a:spLocks noChangeArrowheads="1"/>
          </p:cNvSpPr>
          <p:nvPr/>
        </p:nvSpPr>
        <p:spPr bwMode="auto">
          <a:xfrm>
            <a:off x="7610475" y="3862388"/>
            <a:ext cx="812800" cy="4429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80" name="Text Box 64"/>
          <p:cNvSpPr txBox="1">
            <a:spLocks noChangeArrowheads="1"/>
          </p:cNvSpPr>
          <p:nvPr/>
        </p:nvSpPr>
        <p:spPr bwMode="auto">
          <a:xfrm>
            <a:off x="7758113" y="3862388"/>
            <a:ext cx="527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1</a:t>
            </a:r>
          </a:p>
        </p:txBody>
      </p:sp>
      <p:sp>
        <p:nvSpPr>
          <p:cNvPr id="9281" name="Rectangle 65"/>
          <p:cNvSpPr>
            <a:spLocks noChangeArrowheads="1"/>
          </p:cNvSpPr>
          <p:nvPr/>
        </p:nvSpPr>
        <p:spPr bwMode="auto">
          <a:xfrm flipH="1" flipV="1">
            <a:off x="7758113" y="3851275"/>
            <a:ext cx="642937" cy="474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82" name="Text Box 66"/>
          <p:cNvSpPr txBox="1">
            <a:spLocks noChangeArrowheads="1"/>
          </p:cNvSpPr>
          <p:nvPr/>
        </p:nvSpPr>
        <p:spPr bwMode="auto">
          <a:xfrm>
            <a:off x="7758113" y="3914775"/>
            <a:ext cx="3794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2</a:t>
            </a:r>
          </a:p>
        </p:txBody>
      </p:sp>
      <p:sp>
        <p:nvSpPr>
          <p:cNvPr id="9283" name="Rectangle 67"/>
          <p:cNvSpPr>
            <a:spLocks noChangeArrowheads="1"/>
          </p:cNvSpPr>
          <p:nvPr/>
        </p:nvSpPr>
        <p:spPr bwMode="auto">
          <a:xfrm flipH="1" flipV="1">
            <a:off x="7589838" y="3914775"/>
            <a:ext cx="738187" cy="485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endParaRPr lang="en-CA" altLang="en-US"/>
          </a:p>
        </p:txBody>
      </p:sp>
      <p:sp>
        <p:nvSpPr>
          <p:cNvPr id="9284" name="Text Box 68"/>
          <p:cNvSpPr txBox="1">
            <a:spLocks noChangeArrowheads="1"/>
          </p:cNvSpPr>
          <p:nvPr/>
        </p:nvSpPr>
        <p:spPr bwMode="auto">
          <a:xfrm>
            <a:off x="7715250" y="3924300"/>
            <a:ext cx="5381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en-US"/>
              <a:t>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46250" y="6505575"/>
            <a:ext cx="335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H</a:t>
            </a:r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2005013" y="6505575"/>
            <a:ext cx="25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F</a:t>
            </a: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217738" y="6508750"/>
            <a:ext cx="37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D</a:t>
            </a:r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2428875" y="6505575"/>
            <a:ext cx="288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G</a:t>
            </a:r>
            <a:endParaRPr lang="en-C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 nodeType="clickPar">
                      <p:stCondLst>
                        <p:cond delay="indefinite"/>
                      </p:stCondLst>
                      <p:childTnLst>
                        <p:par>
                          <p:cTn id="2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1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 nodeType="clickPar">
                      <p:stCondLst>
                        <p:cond delay="indefinite"/>
                      </p:stCondLst>
                      <p:childTnLst>
                        <p:par>
                          <p:cTn id="2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 bldLvl="0" animBg="1" autoUpdateAnimBg="0"/>
      <p:bldP spid="9230" grpId="0" bldLvl="0" animBg="1" autoUpdateAnimBg="0"/>
      <p:bldP spid="9231" grpId="0" bldLvl="0" autoUpdateAnimBg="0"/>
      <p:bldP spid="9233" grpId="0" bldLvl="0" animBg="1" autoUpdateAnimBg="0"/>
      <p:bldP spid="9234" grpId="0" bldLvl="0" animBg="1" autoUpdateAnimBg="0"/>
      <p:bldP spid="9235" grpId="0" bldLvl="0" animBg="1" autoUpdateAnimBg="0"/>
      <p:bldP spid="9236" grpId="0" bldLvl="0" animBg="1" autoUpdateAnimBg="0"/>
      <p:bldP spid="9237" grpId="0" bldLvl="0" animBg="1" autoUpdateAnimBg="0"/>
      <p:bldP spid="9238" grpId="0" bldLvl="0" animBg="1" autoUpdateAnimBg="0"/>
      <p:bldP spid="9239" grpId="0" bldLvl="0" animBg="1" autoUpdateAnimBg="0"/>
      <p:bldP spid="9241" grpId="0" bldLvl="0" autoUpdateAnimBg="0"/>
      <p:bldP spid="9242" grpId="0" animBg="1"/>
      <p:bldP spid="9243" grpId="0" bldLvl="0" autoUpdateAnimBg="0"/>
      <p:bldP spid="9244" grpId="0" animBg="1"/>
      <p:bldP spid="9245" grpId="0" bldLvl="0" autoUpdateAnimBg="0"/>
      <p:bldP spid="9246" grpId="0" bldLvl="0" autoUpdateAnimBg="0"/>
      <p:bldP spid="9247" grpId="0" bldLvl="0" autoUpdateAnimBg="0"/>
      <p:bldP spid="9248" grpId="0" bldLvl="0" autoUpdateAnimBg="0"/>
      <p:bldP spid="9249" grpId="0" animBg="1"/>
      <p:bldP spid="9250" grpId="0" bldLvl="0" autoUpdateAnimBg="0"/>
      <p:bldP spid="9251" grpId="0" bldLvl="0" autoUpdateAnimBg="0"/>
      <p:bldP spid="9252" grpId="0" bldLvl="0" autoUpdateAnimBg="0"/>
      <p:bldP spid="9253" grpId="0" animBg="1"/>
      <p:bldP spid="9254" grpId="0" bldLvl="0" autoUpdateAnimBg="0"/>
      <p:bldP spid="9255" grpId="0" bldLvl="0" autoUpdateAnimBg="0"/>
      <p:bldP spid="9256" grpId="0" bldLvl="0" autoUpdateAnimBg="0"/>
      <p:bldP spid="9257" grpId="0" bldLvl="0" autoUpdateAnimBg="0"/>
      <p:bldP spid="9258" grpId="0" animBg="1"/>
      <p:bldP spid="9259" grpId="0" bldLvl="0" autoUpdateAnimBg="0"/>
      <p:bldP spid="9260" grpId="0" animBg="1"/>
      <p:bldP spid="9261" grpId="0" bldLvl="0" autoUpdateAnimBg="0"/>
      <p:bldP spid="9262" grpId="0" animBg="1"/>
      <p:bldP spid="9263" grpId="0" bldLvl="0" autoUpdateAnimBg="0"/>
      <p:bldP spid="9264" grpId="0" animBg="1"/>
      <p:bldP spid="9265" grpId="0" bldLvl="0" autoUpdateAnimBg="0"/>
      <p:bldP spid="9266" grpId="0" bldLvl="0" autoUpdateAnimBg="0"/>
      <p:bldP spid="9267" grpId="0" bldLvl="0" autoUpdateAnimBg="0"/>
      <p:bldP spid="9268" grpId="0" animBg="1"/>
      <p:bldP spid="9269" grpId="0" bldLvl="0" autoUpdateAnimBg="0"/>
      <p:bldP spid="9270" grpId="0" animBg="1"/>
      <p:bldP spid="9271" grpId="0" bldLvl="0" autoUpdateAnimBg="0"/>
      <p:bldP spid="9272" grpId="0" bldLvl="0" autoUpdateAnimBg="0"/>
      <p:bldP spid="9273" grpId="0" bldLvl="0" autoUpdateAnimBg="0"/>
      <p:bldP spid="9274" grpId="0" bldLvl="0" autoUpdateAnimBg="0"/>
      <p:bldP spid="9275" grpId="0" animBg="1"/>
      <p:bldP spid="9276" grpId="0" bldLvl="0" autoUpdateAnimBg="0"/>
      <p:bldP spid="9279" grpId="0" animBg="1"/>
      <p:bldP spid="9280" grpId="0" bldLvl="0" autoUpdateAnimBg="0"/>
      <p:bldP spid="9281" grpId="0" animBg="1"/>
      <p:bldP spid="9282" grpId="0" bldLvl="0" autoUpdateAnimBg="0"/>
      <p:bldP spid="9283" grpId="0" animBg="1"/>
      <p:bldP spid="9284" grpId="0" bldLvl="0" autoUpdateAnimBg="0"/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Code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27" t="21693" r="2248" b="58116"/>
          <a:stretch>
            <a:fillRect/>
          </a:stretch>
        </p:blipFill>
        <p:spPr>
          <a:xfrm>
            <a:off x="-88900" y="1657350"/>
            <a:ext cx="10186988" cy="2589213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5715000" y="3864430"/>
            <a:ext cx="3254829" cy="2872026"/>
            <a:chOff x="6213361" y="4164353"/>
            <a:chExt cx="2574925" cy="2535237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8161" y="4470740"/>
              <a:ext cx="1995487" cy="1933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7327786" y="4164353"/>
              <a:ext cx="319087" cy="33020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8413636" y="4180228"/>
              <a:ext cx="319087" cy="331787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6214948" y="4175465"/>
              <a:ext cx="319088" cy="33020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213361" y="5288303"/>
              <a:ext cx="319087" cy="331787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8469198" y="6350340"/>
              <a:ext cx="319088" cy="331788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8462848" y="5289890"/>
              <a:ext cx="320675" cy="33020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7338898" y="6369390"/>
              <a:ext cx="319088" cy="33020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6264161" y="6264615"/>
              <a:ext cx="319087" cy="33020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7064829" y="5050973"/>
              <a:ext cx="794657" cy="74510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en-C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327785" y="5258425"/>
              <a:ext cx="319087" cy="330200"/>
            </a:xfrm>
            <a:prstGeom prst="ellipse">
              <a:avLst/>
            </a:prstGeom>
            <a:solidFill>
              <a:schemeClr val="tx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SimSun" pitchFamily="2" charset="-122"/>
                  <a:cs typeface="+mn-cs"/>
                </a:defRPr>
              </a:lvl9pPr>
            </a:lstStyle>
            <a:p>
              <a:endParaRPr lang="en-CA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Pages>0</Pages>
  <Words>317</Words>
  <Characters>0</Characters>
  <Application>Microsoft Office PowerPoint</Application>
  <DocSecurity>0</DocSecurity>
  <PresentationFormat>On-screen Show (4:3)</PresentationFormat>
  <Lines>0</Lines>
  <Paragraphs>183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Shortest Path Around V2</vt:lpstr>
      <vt:lpstr>Problem Overview</vt:lpstr>
      <vt:lpstr>Sample Input and Output</vt:lpstr>
      <vt:lpstr>Reading in the Data</vt:lpstr>
      <vt:lpstr>ArrayLists</vt:lpstr>
      <vt:lpstr>Lesson: Breadth First Search</vt:lpstr>
      <vt:lpstr>PowerPoint Presentation</vt:lpstr>
      <vt:lpstr>PowerPoint Presentation</vt:lpstr>
      <vt:lpstr>The Code</vt:lpstr>
      <vt:lpstr>The Code</vt:lpstr>
      <vt:lpstr>The Code</vt:lpstr>
      <vt:lpstr>Frustrations</vt:lpstr>
      <vt:lpstr>Frustrations</vt:lpstr>
      <vt:lpstr>Frustrations</vt:lpstr>
      <vt:lpstr>Problems with a SimilarApproach</vt:lpstr>
      <vt:lpstr>Thanks for Watching!</vt:lpstr>
    </vt:vector>
  </TitlesOfParts>
  <Company>WRDSB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Shortest Path Around V2</dc:title>
  <dc:creator>WRDSB</dc:creator>
  <cp:lastModifiedBy>WRDSB</cp:lastModifiedBy>
  <cp:revision>28</cp:revision>
  <dcterms:created xsi:type="dcterms:W3CDTF">2015-01-08T18:32:00Z</dcterms:created>
  <dcterms:modified xsi:type="dcterms:W3CDTF">2015-01-16T19:12:18Z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